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2"/>
  </p:notesMasterIdLst>
  <p:sldIdLst>
    <p:sldId id="322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24" r:id="rId19"/>
    <p:sldId id="394" r:id="rId20"/>
    <p:sldId id="388" r:id="rId21"/>
    <p:sldId id="390" r:id="rId22"/>
    <p:sldId id="389" r:id="rId23"/>
    <p:sldId id="391" r:id="rId24"/>
    <p:sldId id="392" r:id="rId25"/>
    <p:sldId id="393" r:id="rId26"/>
    <p:sldId id="395" r:id="rId27"/>
    <p:sldId id="377" r:id="rId28"/>
    <p:sldId id="338" r:id="rId29"/>
    <p:sldId id="339" r:id="rId30"/>
    <p:sldId id="396" r:id="rId31"/>
    <p:sldId id="397" r:id="rId32"/>
    <p:sldId id="358" r:id="rId33"/>
    <p:sldId id="399" r:id="rId34"/>
    <p:sldId id="400" r:id="rId35"/>
    <p:sldId id="398" r:id="rId36"/>
    <p:sldId id="401" r:id="rId37"/>
    <p:sldId id="402" r:id="rId38"/>
    <p:sldId id="37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405" r:id="rId47"/>
    <p:sldId id="403" r:id="rId48"/>
    <p:sldId id="412" r:id="rId49"/>
    <p:sldId id="406" r:id="rId50"/>
    <p:sldId id="404" r:id="rId51"/>
    <p:sldId id="413" r:id="rId52"/>
    <p:sldId id="408" r:id="rId53"/>
    <p:sldId id="407" r:id="rId54"/>
    <p:sldId id="366" r:id="rId55"/>
    <p:sldId id="367" r:id="rId56"/>
    <p:sldId id="410" r:id="rId57"/>
    <p:sldId id="409" r:id="rId58"/>
    <p:sldId id="368" r:id="rId59"/>
    <p:sldId id="369" r:id="rId60"/>
    <p:sldId id="411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9900"/>
    <a:srgbClr val="AB79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9" autoAdjust="0"/>
    <p:restoredTop sz="93103"/>
  </p:normalViewPr>
  <p:slideViewPr>
    <p:cSldViewPr snapToGrid="0" snapToObjects="1">
      <p:cViewPr varScale="1">
        <p:scale>
          <a:sx n="98" d="100"/>
          <a:sy n="98" d="100"/>
        </p:scale>
        <p:origin x="6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C4324-015B-A446-89D4-DBCFA3BCCE15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6A597-0F1C-5547-8C01-CB67C4D2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A597-0F1C-5547-8C01-CB67C4D2D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A597-0F1C-5547-8C01-CB67C4D2D4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8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2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3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6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7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8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8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1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4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990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A72A5-8EDB-FF4B-A9CE-CBC8129A4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3162928"/>
            <a:ext cx="10993549" cy="11646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Pengembangan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kurikulum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pendidikan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tinggi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berorientasi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kkni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sn-dikti2018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D399EF-D4F3-6041-9236-B93B344DD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5261794"/>
            <a:ext cx="10993546" cy="98910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Workshop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kurikulum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universitas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trilogi</a:t>
            </a: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30-31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juli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C99848-1399-E649-8C04-3E1FE3AA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94" y="841248"/>
            <a:ext cx="1343539" cy="1295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C1190E-6237-134C-BCAE-FBE27869F5B6}"/>
              </a:ext>
            </a:extLst>
          </p:cNvPr>
          <p:cNvSpPr txBox="1"/>
          <p:nvPr/>
        </p:nvSpPr>
        <p:spPr>
          <a:xfrm>
            <a:off x="4357261" y="2206555"/>
            <a:ext cx="344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Universitas Trilogi</a:t>
            </a:r>
          </a:p>
        </p:txBody>
      </p:sp>
    </p:spTree>
    <p:extLst>
      <p:ext uri="{BB962C8B-B14F-4D97-AF65-F5344CB8AC3E}">
        <p14:creationId xmlns:p14="http://schemas.microsoft.com/office/powerpoint/2010/main" val="39761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Kurikulum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trilogi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81192" y="2278505"/>
            <a:ext cx="2446821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K-2013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KBK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71272" y="2278505"/>
            <a:ext cx="2446821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K-2014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KBK </a:t>
            </a:r>
            <a:r>
              <a:rPr lang="en-US" dirty="0" smtClean="0">
                <a:sym typeface="Wingdings" panose="05000000000000000000" pitchFamily="2" charset="2"/>
              </a:rPr>
              <a:t> KKNI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928870" y="2278505"/>
            <a:ext cx="2446821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K-2016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KBK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KKNI</a:t>
            </a:r>
          </a:p>
          <a:p>
            <a:pPr algn="ctr"/>
            <a:r>
              <a:rPr lang="en-US" dirty="0" smtClean="0"/>
              <a:t>(SN-</a:t>
            </a:r>
            <a:r>
              <a:rPr lang="en-US" dirty="0" err="1" smtClean="0"/>
              <a:t>Dikti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237875" y="3057993"/>
            <a:ext cx="794479" cy="46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926242" y="2978045"/>
            <a:ext cx="794479" cy="46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71271" y="4669854"/>
            <a:ext cx="2446821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K-2018?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KKNI</a:t>
            </a:r>
          </a:p>
          <a:p>
            <a:pPr algn="ctr"/>
            <a:r>
              <a:rPr lang="en-US" dirty="0" smtClean="0"/>
              <a:t>(SN </a:t>
            </a:r>
            <a:r>
              <a:rPr lang="en-US" dirty="0" err="1" smtClean="0"/>
              <a:t>Dikti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4"/>
            <a:endCxn id="9" idx="2"/>
          </p:cNvCxnSpPr>
          <p:nvPr/>
        </p:nvCxnSpPr>
        <p:spPr>
          <a:xfrm>
            <a:off x="1804603" y="4107305"/>
            <a:ext cx="2466668" cy="147694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</p:cNvCxnSpPr>
          <p:nvPr/>
        </p:nvCxnSpPr>
        <p:spPr>
          <a:xfrm flipH="1">
            <a:off x="6718093" y="4107305"/>
            <a:ext cx="2434188" cy="1476949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 rot="1838985">
            <a:off x="2442474" y="4519531"/>
            <a:ext cx="1558977" cy="32978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Evaluasi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 rot="19726512">
            <a:off x="6967060" y="4482825"/>
            <a:ext cx="1759547" cy="3154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Pemutakhiran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91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xmlns="" id="{A9D5FAB2-91AF-BA44-BC26-53AC991BC01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8610600" cy="6899345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27C39201-1C8C-5941-8070-9AE79A46ACFB}"/>
              </a:ext>
            </a:extLst>
          </p:cNvPr>
          <p:cNvSpPr txBox="1">
            <a:spLocks/>
          </p:cNvSpPr>
          <p:nvPr/>
        </p:nvSpPr>
        <p:spPr>
          <a:xfrm>
            <a:off x="8788400" y="736600"/>
            <a:ext cx="2822407" cy="51221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MENCAKUP:</a:t>
            </a:r>
          </a:p>
          <a:p>
            <a:r>
              <a:rPr lang="en-US" sz="2000" dirty="0"/>
              <a:t>TEACHING EVALUATION</a:t>
            </a:r>
          </a:p>
          <a:p>
            <a:r>
              <a:rPr lang="en-US" sz="2000" dirty="0"/>
              <a:t>AUDIT MUTU AKADEMIK INTERNAL</a:t>
            </a:r>
          </a:p>
          <a:p>
            <a:r>
              <a:rPr lang="en-US" sz="2000" dirty="0"/>
              <a:t>EVALUASI KURIKULUM OLEH TIM KURIKULUM</a:t>
            </a:r>
          </a:p>
          <a:p>
            <a:r>
              <a:rPr lang="en-US" sz="2000" dirty="0"/>
              <a:t>EVALUASI MK UTR</a:t>
            </a:r>
          </a:p>
          <a:p>
            <a:r>
              <a:rPr lang="en-US" sz="2000" dirty="0"/>
              <a:t>PEMETAAN MATA KULIAH LINTAS-PRODI</a:t>
            </a:r>
          </a:p>
        </p:txBody>
      </p:sp>
    </p:spTree>
    <p:extLst>
      <p:ext uri="{BB962C8B-B14F-4D97-AF65-F5344CB8AC3E}">
        <p14:creationId xmlns:p14="http://schemas.microsoft.com/office/powerpoint/2010/main" val="36448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BFC17-330E-6B4E-B13D-3C3B8D1D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26870"/>
            <a:ext cx="11029616" cy="1013800"/>
          </a:xfrm>
        </p:spPr>
        <p:txBody>
          <a:bodyPr anchor="ctr">
            <a:noAutofit/>
          </a:bodyPr>
          <a:lstStyle/>
          <a:p>
            <a:r>
              <a:rPr lang="en-US" sz="3500" dirty="0"/>
              <a:t>AUDIT MUTU AKADEMIK INTERNAL </a:t>
            </a:r>
            <a:r>
              <a:rPr lang="en-US" sz="3500" dirty="0" err="1"/>
              <a:t>tahun</a:t>
            </a:r>
            <a:r>
              <a:rPr lang="en-US" sz="3500" dirty="0"/>
              <a:t> 2017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66A7899-0D68-6C4F-A7D8-15DCFE11D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034919"/>
              </p:ext>
            </p:extLst>
          </p:nvPr>
        </p:nvGraphicFramePr>
        <p:xfrm>
          <a:off x="581192" y="2868168"/>
          <a:ext cx="1102961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891">
                  <a:extLst>
                    <a:ext uri="{9D8B030D-6E8A-4147-A177-3AD203B41FA5}">
                      <a16:colId xmlns:a16="http://schemas.microsoft.com/office/drawing/2014/main" xmlns="" val="2827351646"/>
                    </a:ext>
                  </a:extLst>
                </a:gridCol>
                <a:gridCol w="7486517">
                  <a:extLst>
                    <a:ext uri="{9D8B030D-6E8A-4147-A177-3AD203B41FA5}">
                      <a16:colId xmlns:a16="http://schemas.microsoft.com/office/drawing/2014/main" xmlns="" val="3277732324"/>
                    </a:ext>
                  </a:extLst>
                </a:gridCol>
                <a:gridCol w="2238207">
                  <a:extLst>
                    <a:ext uri="{9D8B030D-6E8A-4147-A177-3AD203B41FA5}">
                      <a16:colId xmlns:a16="http://schemas.microsoft.com/office/drawing/2014/main" xmlns="" val="232144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RUANG LINGKUP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NILAI RERATA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52542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Tata </a:t>
                      </a:r>
                      <a:r>
                        <a:rPr lang="en-US" sz="4400" dirty="0" err="1"/>
                        <a:t>Kelola</a:t>
                      </a:r>
                      <a:r>
                        <a:rPr lang="en-US" sz="4400" dirty="0"/>
                        <a:t> Program </a:t>
                      </a:r>
                      <a:r>
                        <a:rPr lang="en-US" sz="4400" dirty="0" err="1"/>
                        <a:t>Studi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3,24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337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/>
                        <a:t>Kurikulum</a:t>
                      </a:r>
                      <a:r>
                        <a:rPr lang="en-US" sz="4400" dirty="0"/>
                        <a:t> Program </a:t>
                      </a:r>
                      <a:r>
                        <a:rPr lang="en-US" sz="4400" dirty="0" err="1"/>
                        <a:t>Studi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3,19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754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A61BB3DF-C48D-E046-920D-BA6488F3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47" y="5022537"/>
            <a:ext cx="11029616" cy="738927"/>
          </a:xfrm>
        </p:spPr>
        <p:txBody>
          <a:bodyPr>
            <a:normAutofit/>
          </a:bodyPr>
          <a:lstStyle/>
          <a:p>
            <a:r>
              <a:rPr lang="en-US" sz="3200" b="1" dirty="0"/>
              <a:t>Tata </a:t>
            </a:r>
            <a:r>
              <a:rPr lang="en-US" sz="3200" b="1" dirty="0" err="1"/>
              <a:t>kelola</a:t>
            </a:r>
            <a:r>
              <a:rPr lang="en-US" sz="3200" b="1" dirty="0"/>
              <a:t> program </a:t>
            </a:r>
            <a:r>
              <a:rPr lang="en-US" sz="3200" b="1" dirty="0" err="1"/>
              <a:t>studi</a:t>
            </a:r>
            <a:endParaRPr lang="en-US" sz="3200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C7A4992-23EE-5144-B904-D34DFEE73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240" y="5836881"/>
            <a:ext cx="11029617" cy="86372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Rata-rata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pernyataan</a:t>
            </a:r>
            <a:r>
              <a:rPr lang="en-US" sz="2800" dirty="0"/>
              <a:t>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3.00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sebesar</a:t>
            </a:r>
            <a:r>
              <a:rPr lang="en-US" sz="2800" dirty="0"/>
              <a:t> 40%.</a:t>
            </a:r>
          </a:p>
          <a:p>
            <a:pPr algn="r"/>
            <a:r>
              <a:rPr lang="en-US" sz="1600" b="1" i="1" dirty="0" err="1"/>
              <a:t>Skala</a:t>
            </a:r>
            <a:r>
              <a:rPr lang="en-US" sz="1600" b="1" i="1" dirty="0"/>
              <a:t> </a:t>
            </a:r>
            <a:r>
              <a:rPr lang="en-US" sz="1600" b="1" i="1" dirty="0" err="1"/>
              <a:t>penilaian</a:t>
            </a:r>
            <a:r>
              <a:rPr lang="en-US" sz="1600" b="1" i="1" dirty="0"/>
              <a:t> 1-4 </a:t>
            </a:r>
            <a:r>
              <a:rPr lang="en-US" sz="1600" b="1" i="1" dirty="0">
                <a:sym typeface="Wingdings" panose="05000000000000000000" pitchFamily="2" charset="2"/>
              </a:rPr>
              <a:t> 15 </a:t>
            </a:r>
            <a:r>
              <a:rPr lang="en-US" sz="1600" b="1" i="1" dirty="0" err="1">
                <a:sym typeface="Wingdings" panose="05000000000000000000" pitchFamily="2" charset="2"/>
              </a:rPr>
              <a:t>pernyataan</a:t>
            </a:r>
            <a:endParaRPr lang="en-US" sz="1600" b="1" i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575666B-CB31-424D-AAFA-D1580BDED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55250"/>
              </p:ext>
            </p:extLst>
          </p:nvPr>
        </p:nvGraphicFramePr>
        <p:xfrm>
          <a:off x="445947" y="689156"/>
          <a:ext cx="11029950" cy="4543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179">
                  <a:extLst>
                    <a:ext uri="{9D8B030D-6E8A-4147-A177-3AD203B41FA5}">
                      <a16:colId xmlns:a16="http://schemas.microsoft.com/office/drawing/2014/main" xmlns="" val="701466892"/>
                    </a:ext>
                  </a:extLst>
                </a:gridCol>
                <a:gridCol w="9033529">
                  <a:extLst>
                    <a:ext uri="{9D8B030D-6E8A-4147-A177-3AD203B41FA5}">
                      <a16:colId xmlns:a16="http://schemas.microsoft.com/office/drawing/2014/main" xmlns="" val="2398912550"/>
                    </a:ext>
                  </a:extLst>
                </a:gridCol>
                <a:gridCol w="1341242">
                  <a:extLst>
                    <a:ext uri="{9D8B030D-6E8A-4147-A177-3AD203B41FA5}">
                      <a16:colId xmlns:a16="http://schemas.microsoft.com/office/drawing/2014/main" xmlns="" val="4087353548"/>
                    </a:ext>
                  </a:extLst>
                </a:gridCol>
              </a:tblGrid>
              <a:tr h="43443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PERNYATAAN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SKOR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78677720"/>
                  </a:ext>
                </a:extLst>
              </a:tr>
              <a:tr h="39819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Pelaksanaan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penjaminan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mutu</a:t>
                      </a:r>
                      <a:r>
                        <a:rPr lang="en-US" sz="2100" dirty="0">
                          <a:effectLst/>
                        </a:rPr>
                        <a:t> di program </a:t>
                      </a:r>
                      <a:r>
                        <a:rPr lang="en-US" sz="2100" dirty="0" err="1">
                          <a:effectLst/>
                        </a:rPr>
                        <a:t>studi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2.95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419995"/>
                  </a:ext>
                </a:extLst>
              </a:tr>
              <a:tr h="39819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Apa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saja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aktivitas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hasil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kegiatan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dari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himpunan</a:t>
                      </a:r>
                      <a:r>
                        <a:rPr lang="en-US" sz="2100" dirty="0">
                          <a:effectLst/>
                        </a:rPr>
                        <a:t> alumni </a:t>
                      </a:r>
                      <a:r>
                        <a:rPr lang="en-US" sz="2100" dirty="0" err="1">
                          <a:effectLst/>
                        </a:rPr>
                        <a:t>untuk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kemajuan</a:t>
                      </a:r>
                      <a:r>
                        <a:rPr lang="en-US" sz="2100" dirty="0">
                          <a:effectLst/>
                        </a:rPr>
                        <a:t> program </a:t>
                      </a:r>
                      <a:r>
                        <a:rPr lang="en-US" sz="2100" dirty="0" err="1">
                          <a:effectLst/>
                        </a:rPr>
                        <a:t>studi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dalam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kegiatan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akademik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dan</a:t>
                      </a:r>
                      <a:r>
                        <a:rPr lang="en-US" sz="2100" dirty="0">
                          <a:effectLst/>
                        </a:rPr>
                        <a:t> non </a:t>
                      </a:r>
                      <a:r>
                        <a:rPr lang="en-US" sz="2100" dirty="0" err="1">
                          <a:effectLst/>
                        </a:rPr>
                        <a:t>akademik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2.33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63334325"/>
                  </a:ext>
                </a:extLst>
              </a:tr>
              <a:tr h="39819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Apakah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ada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partisipasi</a:t>
                      </a:r>
                      <a:r>
                        <a:rPr lang="en-US" sz="2100" dirty="0">
                          <a:effectLst/>
                        </a:rPr>
                        <a:t> alumni </a:t>
                      </a:r>
                      <a:r>
                        <a:rPr lang="en-US" sz="2100" dirty="0" err="1">
                          <a:effectLst/>
                        </a:rPr>
                        <a:t>dalam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mendukung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pengembangan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akademik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dan</a:t>
                      </a:r>
                      <a:r>
                        <a:rPr lang="en-US" sz="2100" dirty="0">
                          <a:effectLst/>
                        </a:rPr>
                        <a:t> non </a:t>
                      </a:r>
                      <a:r>
                        <a:rPr lang="en-US" sz="2100" dirty="0" err="1">
                          <a:effectLst/>
                        </a:rPr>
                        <a:t>akademik</a:t>
                      </a:r>
                      <a:r>
                        <a:rPr lang="en-US" sz="2100" dirty="0">
                          <a:effectLst/>
                        </a:rPr>
                        <a:t> program </a:t>
                      </a:r>
                      <a:r>
                        <a:rPr lang="en-US" sz="2100" dirty="0" err="1">
                          <a:effectLst/>
                        </a:rPr>
                        <a:t>studi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1.83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51277987"/>
                  </a:ext>
                </a:extLst>
              </a:tr>
              <a:tr h="39819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</a:t>
                      </a:r>
                      <a:endParaRPr lang="en-US" sz="2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Persentase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jumlah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dosen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tidak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tetap</a:t>
                      </a:r>
                      <a:r>
                        <a:rPr lang="en-US" sz="2100" dirty="0">
                          <a:effectLst/>
                        </a:rPr>
                        <a:t>,  </a:t>
                      </a:r>
                      <a:r>
                        <a:rPr lang="en-US" sz="2100" dirty="0" err="1">
                          <a:effectLst/>
                        </a:rPr>
                        <a:t>terhadap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jumlah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seluruh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dosen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2.83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2320844"/>
                  </a:ext>
                </a:extLst>
              </a:tr>
              <a:tr h="822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5</a:t>
                      </a:r>
                      <a:endParaRPr lang="en-US" sz="2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Prestasi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dalam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mendapatkan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penghargaan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hibah</a:t>
                      </a:r>
                      <a:r>
                        <a:rPr lang="en-US" sz="2100" dirty="0">
                          <a:effectLst/>
                        </a:rPr>
                        <a:t>, </a:t>
                      </a:r>
                      <a:r>
                        <a:rPr lang="en-US" sz="2100" dirty="0" err="1">
                          <a:effectLst/>
                        </a:rPr>
                        <a:t>pendanaan</a:t>
                      </a:r>
                      <a:r>
                        <a:rPr lang="en-US" sz="2100" dirty="0">
                          <a:effectLst/>
                        </a:rPr>
                        <a:t> program </a:t>
                      </a:r>
                      <a:r>
                        <a:rPr lang="en-US" sz="2100" dirty="0" err="1">
                          <a:effectLst/>
                        </a:rPr>
                        <a:t>dan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kegiatan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akademik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dari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tingkat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nasional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internasional</a:t>
                      </a:r>
                      <a:r>
                        <a:rPr lang="en-US" sz="2100" dirty="0">
                          <a:effectLst/>
                        </a:rPr>
                        <a:t>; </a:t>
                      </a:r>
                      <a:r>
                        <a:rPr lang="en-US" sz="2100" dirty="0" err="1">
                          <a:effectLst/>
                        </a:rPr>
                        <a:t>besaran</a:t>
                      </a:r>
                      <a:r>
                        <a:rPr lang="en-US" sz="2100" dirty="0">
                          <a:effectLst/>
                        </a:rPr>
                        <a:t>  </a:t>
                      </a:r>
                      <a:r>
                        <a:rPr lang="en-US" sz="2100" dirty="0" err="1">
                          <a:effectLst/>
                        </a:rPr>
                        <a:t>dan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proporsi</a:t>
                      </a:r>
                      <a:r>
                        <a:rPr lang="en-US" sz="2100" dirty="0">
                          <a:effectLst/>
                        </a:rPr>
                        <a:t> dana </a:t>
                      </a:r>
                      <a:r>
                        <a:rPr lang="en-US" sz="2100" dirty="0" err="1">
                          <a:effectLst/>
                        </a:rPr>
                        <a:t>penelitian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dari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sumber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institusi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sendiri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luar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institusi</a:t>
                      </a:r>
                      <a:r>
                        <a:rPr lang="en-US" sz="2100" dirty="0">
                          <a:effectLst/>
                        </a:rPr>
                        <a:t>.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2.67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01862163"/>
                  </a:ext>
                </a:extLst>
              </a:tr>
              <a:tr h="6196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6</a:t>
                      </a:r>
                      <a:endParaRPr lang="en-US" sz="2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Apakah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ada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upaya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dan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kegiatan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untuk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menciptakan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kebijakan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tentang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suasana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akademik</a:t>
                      </a:r>
                      <a:r>
                        <a:rPr lang="en-US" sz="2100" dirty="0">
                          <a:effectLst/>
                        </a:rPr>
                        <a:t> (</a:t>
                      </a:r>
                      <a:r>
                        <a:rPr lang="en-US" sz="2100" dirty="0" err="1">
                          <a:effectLst/>
                        </a:rPr>
                        <a:t>otonomi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keilmuan</a:t>
                      </a:r>
                      <a:r>
                        <a:rPr lang="en-US" sz="2100" dirty="0">
                          <a:effectLst/>
                        </a:rPr>
                        <a:t>, </a:t>
                      </a:r>
                      <a:r>
                        <a:rPr lang="en-US" sz="2100" dirty="0" err="1">
                          <a:effectLst/>
                        </a:rPr>
                        <a:t>kebebasan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akademik</a:t>
                      </a:r>
                      <a:r>
                        <a:rPr lang="en-US" sz="2100" dirty="0">
                          <a:effectLst/>
                        </a:rPr>
                        <a:t>, </a:t>
                      </a:r>
                      <a:r>
                        <a:rPr lang="en-US" sz="2100" dirty="0" err="1">
                          <a:effectLst/>
                        </a:rPr>
                        <a:t>kebebasan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mimbar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akademik</a:t>
                      </a:r>
                      <a:r>
                        <a:rPr lang="en-US" sz="2100" dirty="0">
                          <a:effectLst/>
                        </a:rPr>
                        <a:t>)?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2.95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52976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2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A61BB3DF-C48D-E046-920D-BA6488F3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63" y="5097490"/>
            <a:ext cx="11029616" cy="738927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Kurikulum</a:t>
            </a:r>
            <a:r>
              <a:rPr lang="en-US" sz="3200" b="1" dirty="0"/>
              <a:t> program </a:t>
            </a:r>
            <a:r>
              <a:rPr lang="en-US" sz="3200" b="1" dirty="0" err="1"/>
              <a:t>studi</a:t>
            </a:r>
            <a:r>
              <a:rPr lang="en-US" sz="3200" b="1" dirty="0"/>
              <a:t> (1)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C7A4992-23EE-5144-B904-D34DFEE73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252" y="5791447"/>
            <a:ext cx="11029617" cy="95412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Rata-rata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pernyataan</a:t>
            </a:r>
            <a:r>
              <a:rPr lang="en-US" sz="2800" dirty="0"/>
              <a:t>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3.00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sebesar</a:t>
            </a:r>
            <a:r>
              <a:rPr lang="en-US" sz="2800" dirty="0"/>
              <a:t> 37%.</a:t>
            </a:r>
          </a:p>
          <a:p>
            <a:pPr algn="r"/>
            <a:r>
              <a:rPr lang="en-US" sz="1500" b="1" i="1" dirty="0" err="1"/>
              <a:t>Skala</a:t>
            </a:r>
            <a:r>
              <a:rPr lang="en-US" sz="1500" b="1" i="1" dirty="0"/>
              <a:t> </a:t>
            </a:r>
            <a:r>
              <a:rPr lang="en-US" sz="1500" b="1" i="1" dirty="0" err="1"/>
              <a:t>penilaian</a:t>
            </a:r>
            <a:r>
              <a:rPr lang="en-US" sz="1500" b="1" i="1" dirty="0"/>
              <a:t> 1-4 </a:t>
            </a:r>
            <a:r>
              <a:rPr lang="en-US" sz="1500" b="1" i="1" dirty="0">
                <a:sym typeface="Wingdings" panose="05000000000000000000" pitchFamily="2" charset="2"/>
              </a:rPr>
              <a:t> 30 </a:t>
            </a:r>
            <a:r>
              <a:rPr lang="en-US" sz="1500" b="1" i="1" dirty="0" err="1">
                <a:sym typeface="Wingdings" panose="05000000000000000000" pitchFamily="2" charset="2"/>
              </a:rPr>
              <a:t>pernyataan</a:t>
            </a:r>
            <a:endParaRPr lang="en-US" sz="1500" b="1" i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575666B-CB31-424D-AAFA-D1580BDED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452724"/>
              </p:ext>
            </p:extLst>
          </p:nvPr>
        </p:nvGraphicFramePr>
        <p:xfrm>
          <a:off x="580859" y="604955"/>
          <a:ext cx="11029950" cy="4736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179">
                  <a:extLst>
                    <a:ext uri="{9D8B030D-6E8A-4147-A177-3AD203B41FA5}">
                      <a16:colId xmlns:a16="http://schemas.microsoft.com/office/drawing/2014/main" xmlns="" val="701466892"/>
                    </a:ext>
                  </a:extLst>
                </a:gridCol>
                <a:gridCol w="9033529">
                  <a:extLst>
                    <a:ext uri="{9D8B030D-6E8A-4147-A177-3AD203B41FA5}">
                      <a16:colId xmlns:a16="http://schemas.microsoft.com/office/drawing/2014/main" xmlns="" val="2398912550"/>
                    </a:ext>
                  </a:extLst>
                </a:gridCol>
                <a:gridCol w="1341242">
                  <a:extLst>
                    <a:ext uri="{9D8B030D-6E8A-4147-A177-3AD203B41FA5}">
                      <a16:colId xmlns:a16="http://schemas.microsoft.com/office/drawing/2014/main" xmlns="" val="4087353548"/>
                    </a:ext>
                  </a:extLst>
                </a:gridCol>
              </a:tblGrid>
              <a:tr h="46082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PERNYATAAN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SKOR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78677720"/>
                  </a:ext>
                </a:extLst>
              </a:tr>
              <a:tr h="71486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Kurikulum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telah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direvisi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rentang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perkembangan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IPTEKS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kebutuhan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pihak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pengguna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lulusan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419995"/>
                  </a:ext>
                </a:extLst>
              </a:tr>
              <a:tr h="71486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Pembelajaran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dirancang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berdasarkan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pendekatan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student-centered  learning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metodenya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disesuaikan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karakteristik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mata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kuliah</a:t>
                      </a:r>
                      <a:endParaRPr lang="en-US" sz="2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2.62</a:t>
                      </a:r>
                      <a:endParaRPr lang="en-US" sz="2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63334325"/>
                  </a:ext>
                </a:extLst>
              </a:tr>
              <a:tr h="42238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menyampaikan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SAP/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Kontrak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perkuliahan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pada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pertemuan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pertama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perkuliahan</a:t>
                      </a:r>
                      <a:endParaRPr lang="en-US" sz="2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2.91</a:t>
                      </a:r>
                      <a:endParaRPr lang="en-US" sz="2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51277987"/>
                  </a:ext>
                </a:extLst>
              </a:tr>
              <a:tr h="42238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</a:t>
                      </a:r>
                      <a:endParaRPr lang="en-US" sz="2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Substansi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praktikum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praktikum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2.95</a:t>
                      </a:r>
                      <a:endParaRPr lang="en-US" sz="2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2320844"/>
                  </a:ext>
                </a:extLst>
              </a:tr>
              <a:tr h="8728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5</a:t>
                      </a:r>
                      <a:endParaRPr lang="en-US" sz="2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Pelibatan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stake-holders (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alumni,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mahasiswa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pengguna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penyusunan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kurikulum</a:t>
                      </a:r>
                      <a:endParaRPr lang="en-US" sz="2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2.31</a:t>
                      </a:r>
                      <a:endParaRPr lang="en-US" sz="2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01862163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6</a:t>
                      </a:r>
                      <a:endParaRPr lang="en-US" sz="2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Penilaian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ujian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dilaksanakan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berdasarkan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azas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transparansi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akuntabel</a:t>
                      </a:r>
                      <a:endParaRPr lang="en-US" sz="2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2.98</a:t>
                      </a:r>
                      <a:endParaRPr lang="en-US" sz="2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52976315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</a:t>
                      </a:r>
                      <a:endParaRPr lang="en-US" sz="2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68461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5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A61BB3DF-C48D-E046-920D-BA6488F3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232400"/>
            <a:ext cx="11029616" cy="738927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Kurikulum</a:t>
            </a:r>
            <a:r>
              <a:rPr lang="en-US" sz="3200" b="1" dirty="0"/>
              <a:t> program </a:t>
            </a:r>
            <a:r>
              <a:rPr lang="en-US" sz="3200" b="1" dirty="0" err="1"/>
              <a:t>studi</a:t>
            </a:r>
            <a:r>
              <a:rPr lang="en-US" sz="3200" b="1" dirty="0"/>
              <a:t> (2)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575666B-CB31-424D-AAFA-D1580BDED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127077"/>
              </p:ext>
            </p:extLst>
          </p:nvPr>
        </p:nvGraphicFramePr>
        <p:xfrm>
          <a:off x="580859" y="852090"/>
          <a:ext cx="11029950" cy="4535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179">
                  <a:extLst>
                    <a:ext uri="{9D8B030D-6E8A-4147-A177-3AD203B41FA5}">
                      <a16:colId xmlns:a16="http://schemas.microsoft.com/office/drawing/2014/main" xmlns="" val="701466892"/>
                    </a:ext>
                  </a:extLst>
                </a:gridCol>
                <a:gridCol w="9033529">
                  <a:extLst>
                    <a:ext uri="{9D8B030D-6E8A-4147-A177-3AD203B41FA5}">
                      <a16:colId xmlns:a16="http://schemas.microsoft.com/office/drawing/2014/main" xmlns="" val="2398912550"/>
                    </a:ext>
                  </a:extLst>
                </a:gridCol>
                <a:gridCol w="1341242">
                  <a:extLst>
                    <a:ext uri="{9D8B030D-6E8A-4147-A177-3AD203B41FA5}">
                      <a16:colId xmlns:a16="http://schemas.microsoft.com/office/drawing/2014/main" xmlns="" val="4087353548"/>
                    </a:ext>
                  </a:extLst>
                </a:gridCol>
              </a:tblGrid>
              <a:tr h="43443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PERNYATAAN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SKOR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78677720"/>
                  </a:ext>
                </a:extLst>
              </a:tr>
              <a:tr h="39819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7</a:t>
                      </a:r>
                      <a:endParaRPr lang="en-US" sz="2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Bagaimanakah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mekanisme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penyusunan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kuliah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2.83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419995"/>
                  </a:ext>
                </a:extLst>
              </a:tr>
              <a:tr h="39819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8</a:t>
                      </a:r>
                      <a:endParaRPr lang="en-US" sz="2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telah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mekanisme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memonitor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mengkaji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memperbaiki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perkuliahan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periodik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2.97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63334325"/>
                  </a:ext>
                </a:extLst>
              </a:tr>
              <a:tr h="39819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9</a:t>
                      </a:r>
                      <a:endParaRPr lang="en-US" sz="2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Pelaksanaan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pembimbingan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akademik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dilakukan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oleh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baik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panduan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tertulis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2.87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51277987"/>
                  </a:ext>
                </a:extLst>
              </a:tr>
              <a:tr h="39819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10</a:t>
                      </a:r>
                      <a:endParaRPr lang="en-US" sz="2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Apakah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panduan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pembimbingan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Tugas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Akhir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sudah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disosialisasi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dilaksanakan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2.91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2320844"/>
                  </a:ext>
                </a:extLst>
              </a:tr>
              <a:tr h="822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11</a:t>
                      </a:r>
                      <a:endParaRPr lang="en-US" sz="2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Apakah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upaya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perbaikan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pembelajaran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telah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dilakukan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selama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terakhir</a:t>
                      </a: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2.59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0186216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8C7A4992-23EE-5144-B904-D34DFEE731C1}"/>
              </a:ext>
            </a:extLst>
          </p:cNvPr>
          <p:cNvSpPr txBox="1">
            <a:spLocks/>
          </p:cNvSpPr>
          <p:nvPr/>
        </p:nvSpPr>
        <p:spPr>
          <a:xfrm>
            <a:off x="566202" y="5791447"/>
            <a:ext cx="11029617" cy="954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Rata-rata nilai untuk setiap pernyataan kurang dari 3.00 adalah sebesar 37%.</a:t>
            </a:r>
          </a:p>
          <a:p>
            <a:pPr algn="r"/>
            <a:r>
              <a:rPr lang="en-US" sz="1500" b="1" i="1"/>
              <a:t>Skala penilaian 1-4 </a:t>
            </a:r>
            <a:r>
              <a:rPr lang="en-US" sz="1500" b="1" i="1">
                <a:sym typeface="Wingdings" panose="05000000000000000000" pitchFamily="2" charset="2"/>
              </a:rPr>
              <a:t> 30 pernyataan</a:t>
            </a:r>
            <a:endParaRPr lang="en-US" sz="1500" b="1" i="1" dirty="0"/>
          </a:p>
        </p:txBody>
      </p:sp>
      <p:sp>
        <p:nvSpPr>
          <p:cNvPr id="3" name="Rounded Rectangle 2"/>
          <p:cNvSpPr/>
          <p:nvPr/>
        </p:nvSpPr>
        <p:spPr>
          <a:xfrm>
            <a:off x="1259174" y="4485880"/>
            <a:ext cx="10336645" cy="83802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BFC17-330E-6B4E-B13D-3C3B8D1D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26870"/>
            <a:ext cx="11029616" cy="1013800"/>
          </a:xfrm>
        </p:spPr>
        <p:txBody>
          <a:bodyPr anchor="ctr">
            <a:noAutofit/>
          </a:bodyPr>
          <a:lstStyle/>
          <a:p>
            <a:r>
              <a:rPr lang="en-US" sz="3500" dirty="0" err="1"/>
              <a:t>Evaluasi</a:t>
            </a:r>
            <a:r>
              <a:rPr lang="en-US" sz="3500" dirty="0"/>
              <a:t> </a:t>
            </a:r>
            <a:r>
              <a:rPr lang="en-US" sz="3500" dirty="0" err="1"/>
              <a:t>kurikulum</a:t>
            </a:r>
            <a:r>
              <a:rPr lang="en-US" sz="3500" dirty="0"/>
              <a:t> </a:t>
            </a:r>
            <a:r>
              <a:rPr lang="en-US" sz="3500" dirty="0" err="1"/>
              <a:t>oleh</a:t>
            </a:r>
            <a:r>
              <a:rPr lang="en-US" sz="3500" dirty="0"/>
              <a:t> </a:t>
            </a:r>
            <a:r>
              <a:rPr lang="en-US" sz="3500" dirty="0" err="1"/>
              <a:t>tim</a:t>
            </a:r>
            <a:r>
              <a:rPr lang="en-US" sz="3500" dirty="0"/>
              <a:t> </a:t>
            </a:r>
            <a:r>
              <a:rPr lang="en-US" sz="3500" dirty="0" err="1"/>
              <a:t>kurikulum</a:t>
            </a:r>
            <a:endParaRPr lang="en-US" sz="35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F7E4CA51-57A8-7B4A-9F46-11D2325EA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05" t="3263" r="9694" b="7951"/>
          <a:stretch/>
        </p:blipFill>
        <p:spPr>
          <a:xfrm>
            <a:off x="2596463" y="1996737"/>
            <a:ext cx="6999073" cy="46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1B66824-4D11-B74C-AFDE-5EFA2BB14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31927"/>
              </p:ext>
            </p:extLst>
          </p:nvPr>
        </p:nvGraphicFramePr>
        <p:xfrm>
          <a:off x="74142" y="84156"/>
          <a:ext cx="11885613" cy="6769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018">
                  <a:extLst>
                    <a:ext uri="{9D8B030D-6E8A-4147-A177-3AD203B41FA5}">
                      <a16:colId xmlns:a16="http://schemas.microsoft.com/office/drawing/2014/main" xmlns="" val="3681942805"/>
                    </a:ext>
                  </a:extLst>
                </a:gridCol>
                <a:gridCol w="9469388">
                  <a:extLst>
                    <a:ext uri="{9D8B030D-6E8A-4147-A177-3AD203B41FA5}">
                      <a16:colId xmlns:a16="http://schemas.microsoft.com/office/drawing/2014/main" xmlns="" val="2065513355"/>
                    </a:ext>
                  </a:extLst>
                </a:gridCol>
                <a:gridCol w="1456207">
                  <a:extLst>
                    <a:ext uri="{9D8B030D-6E8A-4147-A177-3AD203B41FA5}">
                      <a16:colId xmlns:a16="http://schemas.microsoft.com/office/drawing/2014/main" xmlns="" val="3037155033"/>
                    </a:ext>
                  </a:extLst>
                </a:gridCol>
              </a:tblGrid>
              <a:tr h="714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PERNYATAAN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NILAI RERATA</a:t>
                      </a:r>
                      <a:endParaRPr lang="en-US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 anchor="ctr"/>
                </a:tc>
                <a:extLst>
                  <a:ext uri="{0D108BD9-81ED-4DB2-BD59-A6C34878D82A}">
                    <a16:rowId xmlns:a16="http://schemas.microsoft.com/office/drawing/2014/main" xmlns="" val="2150820782"/>
                  </a:ext>
                </a:extLst>
              </a:tr>
              <a:tr h="714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Kejelasan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dan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kelengkapan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dokumen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kebijakan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tentang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penyusunan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dan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pengembangan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kurikulum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Program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Studi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0000"/>
                          </a:highlight>
                        </a:rPr>
                        <a:t>2.38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extLst>
                  <a:ext uri="{0D108BD9-81ED-4DB2-BD59-A6C34878D82A}">
                    <a16:rowId xmlns:a16="http://schemas.microsoft.com/office/drawing/2014/main" xmlns="" val="3554853752"/>
                  </a:ext>
                </a:extLst>
              </a:tr>
              <a:tr h="714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Pelibatan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stake-holders (alumni,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pengguna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lulusan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dan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dunia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usaha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industri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dalam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penyusunan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kurikulum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0000"/>
                          </a:highlight>
                        </a:rPr>
                        <a:t>2.54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extLst>
                  <a:ext uri="{0D108BD9-81ED-4DB2-BD59-A6C34878D82A}">
                    <a16:rowId xmlns:a16="http://schemas.microsoft.com/office/drawing/2014/main" xmlns="" val="2729551942"/>
                  </a:ext>
                </a:extLst>
              </a:tr>
              <a:tr h="714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Kesesuaian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kurikulum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dengan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misi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pencapaian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kompetensi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serta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kebijakan</a:t>
                      </a:r>
                      <a:r>
                        <a:rPr lang="en-US" sz="2000" dirty="0">
                          <a:effectLst/>
                        </a:rPr>
                        <a:t> Universitas, </a:t>
                      </a:r>
                      <a:r>
                        <a:rPr lang="en-US" sz="2000" dirty="0" err="1">
                          <a:effectLst/>
                        </a:rPr>
                        <a:t>Fakultas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Prodi 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3.92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extLst>
                  <a:ext uri="{0D108BD9-81ED-4DB2-BD59-A6C34878D82A}">
                    <a16:rowId xmlns:a16="http://schemas.microsoft.com/office/drawing/2014/main" xmlns="" val="411752526"/>
                  </a:ext>
                </a:extLst>
              </a:tr>
              <a:tr h="714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Penetapan profil lulusan oleh rumpun keilmuan dosen dan Asosiasi program studi, dengan memperhatikan prospek lapangan kerja dan pengembangan diri</a:t>
                      </a:r>
                      <a:endParaRPr lang="en-US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3.92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extLst>
                  <a:ext uri="{0D108BD9-81ED-4DB2-BD59-A6C34878D82A}">
                    <a16:rowId xmlns:a16="http://schemas.microsoft.com/office/drawing/2014/main" xmlns="" val="3865150154"/>
                  </a:ext>
                </a:extLst>
              </a:tr>
              <a:tr h="1082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Kesesuaian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Rumusan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Capaian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Pembelajaran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Lulusan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dengan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prospek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lapangan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kerja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pengembangan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diri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serta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sesuai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dengan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visi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misi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kebijakan</a:t>
                      </a:r>
                      <a:r>
                        <a:rPr lang="en-US" sz="2000" dirty="0">
                          <a:effectLst/>
                        </a:rPr>
                        <a:t> Universitas, </a:t>
                      </a:r>
                      <a:r>
                        <a:rPr lang="en-US" sz="2000" dirty="0" err="1">
                          <a:effectLst/>
                        </a:rPr>
                        <a:t>Fakultas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Prodi 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3.92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extLst>
                  <a:ext uri="{0D108BD9-81ED-4DB2-BD59-A6C34878D82A}">
                    <a16:rowId xmlns:a16="http://schemas.microsoft.com/office/drawing/2014/main" xmlns="" val="4204479362"/>
                  </a:ext>
                </a:extLst>
              </a:tr>
              <a:tr h="714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Kejelasan Capaian Pembelajaran Lulusan, yang memenuhi standar kompetensi lulusan dan sesuai struktur dan deskripsi KKNI</a:t>
                      </a:r>
                      <a:endParaRPr lang="en-US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3.31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extLst>
                  <a:ext uri="{0D108BD9-81ED-4DB2-BD59-A6C34878D82A}">
                    <a16:rowId xmlns:a16="http://schemas.microsoft.com/office/drawing/2014/main" xmlns="" val="832485039"/>
                  </a:ext>
                </a:extLst>
              </a:tr>
              <a:tr h="345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Ketentuan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pembentukan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mata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kuliah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dan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besaran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SKS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0000"/>
                          </a:highlight>
                        </a:rPr>
                        <a:t>2.85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extLst>
                  <a:ext uri="{0D108BD9-81ED-4DB2-BD59-A6C34878D82A}">
                    <a16:rowId xmlns:a16="http://schemas.microsoft.com/office/drawing/2014/main" xmlns="" val="987600324"/>
                  </a:ext>
                </a:extLst>
              </a:tr>
              <a:tr h="345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Ketepatan metode dan strategi pembelajaran sesuai karaktersitik Capaian Pembelajaran.</a:t>
                      </a:r>
                      <a:endParaRPr lang="en-US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00"/>
                          </a:highlight>
                        </a:rPr>
                        <a:t>4.31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extLst>
                  <a:ext uri="{0D108BD9-81ED-4DB2-BD59-A6C34878D82A}">
                    <a16:rowId xmlns:a16="http://schemas.microsoft.com/office/drawing/2014/main" xmlns="" val="2982035958"/>
                  </a:ext>
                </a:extLst>
              </a:tr>
              <a:tr h="345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Ketepatan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sistem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penilaian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dalam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mengukur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pencapaian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Capaian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Pembelajaran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3.92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extLst>
                  <a:ext uri="{0D108BD9-81ED-4DB2-BD59-A6C34878D82A}">
                    <a16:rowId xmlns:a16="http://schemas.microsoft.com/office/drawing/2014/main" xmlns="" val="3181632415"/>
                  </a:ext>
                </a:extLst>
              </a:tr>
              <a:tr h="345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Perencanaan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Pembelajaran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0000"/>
                          </a:highlight>
                        </a:rPr>
                        <a:t>2.15</a:t>
                      </a:r>
                      <a:endParaRPr lang="en-US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163" marR="115163" marT="0" marB="0"/>
                </a:tc>
                <a:extLst>
                  <a:ext uri="{0D108BD9-81ED-4DB2-BD59-A6C34878D82A}">
                    <a16:rowId xmlns:a16="http://schemas.microsoft.com/office/drawing/2014/main" xmlns="" val="214326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7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331A3F-80D8-5244-BA18-6664EAAE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29" y="130172"/>
            <a:ext cx="10330245" cy="662781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75262DA-8BB8-AC4F-A3FD-1E96F78933B1}"/>
              </a:ext>
            </a:extLst>
          </p:cNvPr>
          <p:cNvSpPr/>
          <p:nvPr/>
        </p:nvSpPr>
        <p:spPr>
          <a:xfrm>
            <a:off x="5830956" y="2782957"/>
            <a:ext cx="2080591" cy="38961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84" t="12756" r="15860" b="17776"/>
          <a:stretch/>
        </p:blipFill>
        <p:spPr>
          <a:xfrm>
            <a:off x="584616" y="554636"/>
            <a:ext cx="10912839" cy="614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6821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err="1" smtClean="0"/>
              <a:t>Landasan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endParaRPr lang="en-US" sz="3200" dirty="0" smtClean="0"/>
          </a:p>
          <a:p>
            <a:r>
              <a:rPr lang="en-US" sz="3200" dirty="0" err="1" smtClean="0"/>
              <a:t>Kerangka</a:t>
            </a:r>
            <a:r>
              <a:rPr lang="en-US" sz="3200" dirty="0" smtClean="0"/>
              <a:t> </a:t>
            </a:r>
            <a:r>
              <a:rPr lang="en-US" sz="3200" dirty="0" err="1" smtClean="0"/>
              <a:t>Kualifikasi</a:t>
            </a:r>
            <a:r>
              <a:rPr lang="en-US" sz="3200" dirty="0" smtClean="0"/>
              <a:t> Nasional Indonesia (KKNI)</a:t>
            </a:r>
          </a:p>
          <a:p>
            <a:r>
              <a:rPr lang="en-US" sz="3200" dirty="0" err="1" smtClean="0"/>
              <a:t>Kurikulum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Tinggi (KPT)</a:t>
            </a:r>
          </a:p>
          <a:p>
            <a:r>
              <a:rPr lang="en-US" sz="3200" dirty="0" err="1" smtClean="0"/>
              <a:t>Standar</a:t>
            </a:r>
            <a:r>
              <a:rPr lang="en-US" sz="3200" dirty="0" smtClean="0"/>
              <a:t> Nasional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Tinggi (SN-DIKTI)</a:t>
            </a:r>
          </a:p>
          <a:p>
            <a:r>
              <a:rPr lang="en-US" sz="3200" dirty="0" err="1" smtClean="0"/>
              <a:t>Penyusunan</a:t>
            </a:r>
            <a:r>
              <a:rPr lang="en-US" sz="3200" dirty="0" smtClean="0"/>
              <a:t> KPT</a:t>
            </a:r>
          </a:p>
          <a:p>
            <a:pPr marL="1127125" indent="-457200">
              <a:buFont typeface="Courier New" panose="02070309020205020404" pitchFamily="49" charset="0"/>
              <a:buChar char="o"/>
            </a:pPr>
            <a:r>
              <a:rPr lang="en-US" sz="3200" dirty="0" err="1" smtClean="0"/>
              <a:t>Profil</a:t>
            </a:r>
            <a:r>
              <a:rPr lang="en-US" sz="3200" dirty="0" smtClean="0"/>
              <a:t> </a:t>
            </a:r>
            <a:r>
              <a:rPr lang="en-US" sz="3200" dirty="0" err="1" smtClean="0"/>
              <a:t>Lulusan</a:t>
            </a:r>
            <a:endParaRPr lang="en-US" sz="3200" dirty="0"/>
          </a:p>
          <a:p>
            <a:pPr marL="1127125" indent="-457200">
              <a:buFont typeface="Courier New" panose="02070309020205020404" pitchFamily="49" charset="0"/>
              <a:buChar char="o"/>
            </a:pPr>
            <a:r>
              <a:rPr lang="en-US" sz="3200" dirty="0" err="1" smtClean="0"/>
              <a:t>Capaian</a:t>
            </a:r>
            <a:r>
              <a:rPr lang="en-US" sz="3200" dirty="0" smtClean="0"/>
              <a:t> </a:t>
            </a:r>
            <a:r>
              <a:rPr lang="en-US" sz="3200" dirty="0" err="1" smtClean="0"/>
              <a:t>Pembelajaran</a:t>
            </a:r>
            <a:r>
              <a:rPr lang="en-US" sz="3200" dirty="0" smtClean="0"/>
              <a:t> </a:t>
            </a:r>
            <a:r>
              <a:rPr lang="en-US" sz="3200" dirty="0" err="1" smtClean="0"/>
              <a:t>Lulusan</a:t>
            </a:r>
            <a:r>
              <a:rPr lang="en-US" sz="3200" dirty="0" smtClean="0"/>
              <a:t> (CPL)</a:t>
            </a:r>
          </a:p>
          <a:p>
            <a:pPr marL="1127125" indent="-457200">
              <a:buFont typeface="Courier New" panose="02070309020205020404" pitchFamily="49" charset="0"/>
              <a:buChar char="o"/>
            </a:pPr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 smtClean="0"/>
              <a:t>Kajian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Mata </a:t>
            </a:r>
            <a:r>
              <a:rPr lang="en-US" sz="3200" dirty="0" err="1" smtClean="0"/>
              <a:t>Kuliah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03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4299795"/>
            <a:ext cx="11029616" cy="10138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Penyusunan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kpt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16" t="19518" r="40284" b="8965"/>
          <a:stretch/>
        </p:blipFill>
        <p:spPr>
          <a:xfrm>
            <a:off x="412228" y="644577"/>
            <a:ext cx="5418946" cy="61204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5830" y="644577"/>
            <a:ext cx="5111645" cy="6120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Kurikulum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disusun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melibatkan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seluruh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stakeholders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tx1"/>
                </a:solidFill>
              </a:rPr>
              <a:t>Merujuk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KKNI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membuat</a:t>
            </a:r>
            <a:r>
              <a:rPr lang="en-US" sz="2800" dirty="0">
                <a:solidFill>
                  <a:schemeClr val="tx1"/>
                </a:solidFill>
              </a:rPr>
              <a:t> CP minimum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tx1"/>
                </a:solidFill>
              </a:rPr>
              <a:t>Disesuaikan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jenjang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pendidikan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tx1"/>
                </a:solidFill>
              </a:rPr>
              <a:t>Memasukkan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keunggulan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daerah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tx1"/>
                </a:solidFill>
              </a:rPr>
              <a:t>Memperhatikan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perkembangan</a:t>
            </a:r>
            <a:r>
              <a:rPr lang="en-US" sz="2800" dirty="0">
                <a:solidFill>
                  <a:schemeClr val="tx1"/>
                </a:solidFill>
              </a:rPr>
              <a:t> di </a:t>
            </a:r>
            <a:r>
              <a:rPr lang="en-US" sz="2800" dirty="0" err="1">
                <a:solidFill>
                  <a:schemeClr val="tx1"/>
                </a:solidFill>
              </a:rPr>
              <a:t>masyarakat</a:t>
            </a:r>
            <a:endParaRPr lang="en-US" sz="2800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78" t="24436" r="24385" b="13269"/>
          <a:stretch/>
        </p:blipFill>
        <p:spPr>
          <a:xfrm>
            <a:off x="1753850" y="1843789"/>
            <a:ext cx="7306893" cy="50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646" t="24232" r="26805" b="36424"/>
          <a:stretch/>
        </p:blipFill>
        <p:spPr>
          <a:xfrm>
            <a:off x="254832" y="1424065"/>
            <a:ext cx="6404078" cy="3252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406" t="27715" r="32335" b="9785"/>
          <a:stretch/>
        </p:blipFill>
        <p:spPr>
          <a:xfrm>
            <a:off x="7075359" y="822587"/>
            <a:ext cx="4721902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80" t="11732" r="24040" b="11218"/>
          <a:stretch/>
        </p:blipFill>
        <p:spPr>
          <a:xfrm>
            <a:off x="1828799" y="629586"/>
            <a:ext cx="7689955" cy="61258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68446" y="1394085"/>
            <a:ext cx="7585023" cy="7495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273" t="16650" r="23348" b="24539"/>
          <a:stretch/>
        </p:blipFill>
        <p:spPr>
          <a:xfrm>
            <a:off x="1798819" y="1903751"/>
            <a:ext cx="7989758" cy="48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97" t="18084" r="23694" b="21260"/>
          <a:stretch/>
        </p:blipFill>
        <p:spPr>
          <a:xfrm>
            <a:off x="14516" y="0"/>
            <a:ext cx="8115079" cy="4619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905" t="26486" r="20352" b="32940"/>
          <a:stretch/>
        </p:blipFill>
        <p:spPr>
          <a:xfrm>
            <a:off x="6919258" y="3597639"/>
            <a:ext cx="5258226" cy="28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67264" y="2278505"/>
            <a:ext cx="3192905" cy="287811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PROFIL LULUSAN UNIVERSITAS TRILOGI</a:t>
            </a:r>
            <a:endParaRPr lang="en-US" sz="2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839450" y="1191717"/>
            <a:ext cx="2428406" cy="101183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Berjiwa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Berkarakter</a:t>
            </a:r>
            <a:r>
              <a:rPr lang="en-US" dirty="0" smtClean="0"/>
              <a:t> </a:t>
            </a:r>
            <a:r>
              <a:rPr lang="en-US" dirty="0" err="1" smtClean="0"/>
              <a:t>Teknososiopreneur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9450" y="2858123"/>
            <a:ext cx="2623278" cy="385746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Wawasan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Ekonomi</a:t>
            </a:r>
            <a:endParaRPr lang="en-US" dirty="0" smtClean="0"/>
          </a:p>
          <a:p>
            <a:r>
              <a:rPr lang="en-US" dirty="0" err="1" smtClean="0"/>
              <a:t>Pangan</a:t>
            </a:r>
            <a:endParaRPr lang="en-US" dirty="0" smtClean="0"/>
          </a:p>
          <a:p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endParaRPr lang="en-US" dirty="0" smtClean="0"/>
          </a:p>
          <a:p>
            <a:r>
              <a:rPr lang="en-US" dirty="0" smtClean="0"/>
              <a:t>TIK</a:t>
            </a:r>
          </a:p>
          <a:p>
            <a:r>
              <a:rPr lang="en-US" dirty="0" err="1" smtClean="0"/>
              <a:t>Kependidikan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Konsep</a:t>
            </a:r>
            <a:r>
              <a:rPr lang="en-US" dirty="0" smtClean="0"/>
              <a:t> :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Berlandaskan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 smtClean="0"/>
              <a:t>pancasila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Pembangunan </a:t>
            </a:r>
            <a:r>
              <a:rPr lang="en-US" dirty="0" err="1" smtClean="0"/>
              <a:t>Berkelanjutan</a:t>
            </a: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384623" y="650820"/>
            <a:ext cx="2428406" cy="101183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Ketaqwaan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Yang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89490" y="5661283"/>
            <a:ext cx="2428406" cy="101183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474440" y="2023676"/>
            <a:ext cx="2428406" cy="4934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Kolaboratif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8474440" y="2838761"/>
            <a:ext cx="2428406" cy="54339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Adaptif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8474440" y="3767524"/>
            <a:ext cx="2428406" cy="4771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Kreatif</a:t>
            </a:r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8474440" y="4547017"/>
            <a:ext cx="2428406" cy="5346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/>
              <a:t>Berkelanjutan</a:t>
            </a:r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 rot="12719928">
            <a:off x="3404105" y="2026264"/>
            <a:ext cx="1189091" cy="4934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9624846">
            <a:off x="3471665" y="3678369"/>
            <a:ext cx="565837" cy="4934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5753722" y="5169735"/>
            <a:ext cx="339779" cy="4934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5413326" y="1686391"/>
            <a:ext cx="540897" cy="4934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2" idx="6"/>
          </p:cNvCxnSpPr>
          <p:nvPr/>
        </p:nvCxnSpPr>
        <p:spPr>
          <a:xfrm>
            <a:off x="7360169" y="3717561"/>
            <a:ext cx="3297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89954" y="2233536"/>
            <a:ext cx="17490" cy="342774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7689954" y="2163088"/>
            <a:ext cx="674557" cy="22035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697451" y="2968056"/>
            <a:ext cx="674557" cy="22035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707444" y="3934423"/>
            <a:ext cx="674557" cy="22035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707444" y="4653954"/>
            <a:ext cx="674557" cy="22035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8461950" y="5373967"/>
            <a:ext cx="2428406" cy="5346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Kemandirian</a:t>
            </a:r>
            <a:endParaRPr lang="en-US" dirty="0" smtClean="0"/>
          </a:p>
        </p:txBody>
      </p:sp>
      <p:sp>
        <p:nvSpPr>
          <p:cNvPr id="27" name="Right Arrow 26"/>
          <p:cNvSpPr/>
          <p:nvPr/>
        </p:nvSpPr>
        <p:spPr>
          <a:xfrm>
            <a:off x="7694954" y="5510884"/>
            <a:ext cx="674557" cy="22035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0537709-6586-D24B-AECA-346260FB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PROFIL LULUSAN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16285CB-CA75-7D43-B9A3-C81189F9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39574"/>
          </a:xfrm>
        </p:spPr>
        <p:txBody>
          <a:bodyPr anchor="t"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000" dirty="0" err="1"/>
              <a:t>L</a:t>
            </a:r>
            <a:r>
              <a:rPr lang="en-US" sz="3000" dirty="0" err="1" smtClean="0"/>
              <a:t>ulusan</a:t>
            </a:r>
            <a:r>
              <a:rPr lang="en-US" sz="3000" dirty="0" smtClean="0"/>
              <a:t> </a:t>
            </a:r>
            <a:r>
              <a:rPr lang="en-US" sz="3000" dirty="0"/>
              <a:t>yang </a:t>
            </a:r>
            <a:r>
              <a:rPr lang="en-US" sz="3000" b="1" dirty="0" err="1"/>
              <a:t>berjiwa</a:t>
            </a:r>
            <a:r>
              <a:rPr lang="en-US" sz="3000" b="1" dirty="0"/>
              <a:t> </a:t>
            </a:r>
            <a:r>
              <a:rPr lang="en-US" sz="3000" b="1" dirty="0" err="1"/>
              <a:t>dan</a:t>
            </a:r>
            <a:r>
              <a:rPr lang="en-US" sz="3000" b="1" dirty="0"/>
              <a:t> </a:t>
            </a:r>
            <a:r>
              <a:rPr lang="en-US" sz="3000" b="1" dirty="0" err="1"/>
              <a:t>berkarakter</a:t>
            </a:r>
            <a:r>
              <a:rPr lang="en-US" sz="3000" b="1" dirty="0"/>
              <a:t> </a:t>
            </a:r>
            <a:r>
              <a:rPr lang="en-US" sz="3000" b="1" dirty="0" err="1"/>
              <a:t>teknososiopreneur</a:t>
            </a:r>
            <a:r>
              <a:rPr lang="en-US" sz="3000" b="1" dirty="0"/>
              <a:t> </a:t>
            </a:r>
            <a:r>
              <a:rPr lang="en-US" sz="3000" b="1" dirty="0" err="1"/>
              <a:t>dengan</a:t>
            </a:r>
            <a:r>
              <a:rPr lang="en-US" sz="3000" b="1" dirty="0"/>
              <a:t> </a:t>
            </a:r>
            <a:r>
              <a:rPr lang="en-US" sz="3000" b="1" dirty="0" err="1"/>
              <a:t>semangat</a:t>
            </a:r>
            <a:r>
              <a:rPr lang="en-US" sz="3000" b="1" dirty="0"/>
              <a:t> </a:t>
            </a:r>
            <a:r>
              <a:rPr lang="en-US" sz="3000" b="1" dirty="0" err="1"/>
              <a:t>kolaborasi</a:t>
            </a:r>
            <a:r>
              <a:rPr lang="en-US" sz="3000" b="1" dirty="0"/>
              <a:t>, </a:t>
            </a:r>
            <a:r>
              <a:rPr lang="en-US" sz="3000" b="1" dirty="0" err="1"/>
              <a:t>kemandirian</a:t>
            </a:r>
            <a:r>
              <a:rPr lang="en-US" sz="3000" b="1" dirty="0"/>
              <a:t> </a:t>
            </a:r>
            <a:r>
              <a:rPr lang="en-US" sz="3000" dirty="0"/>
              <a:t>yang </a:t>
            </a:r>
            <a:r>
              <a:rPr lang="en-US" sz="3000" dirty="0" err="1"/>
              <a:t>inovatif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adaptif</a:t>
            </a:r>
            <a:r>
              <a:rPr lang="en-US" sz="3000" dirty="0"/>
              <a:t> </a:t>
            </a:r>
            <a:r>
              <a:rPr lang="en-US" sz="3000" dirty="0" err="1"/>
              <a:t>berlandaskan</a:t>
            </a:r>
            <a:r>
              <a:rPr lang="en-US" sz="3000" dirty="0"/>
              <a:t> </a:t>
            </a:r>
            <a:r>
              <a:rPr lang="en-US" sz="3000" dirty="0" err="1"/>
              <a:t>nilai-nilai</a:t>
            </a:r>
            <a:r>
              <a:rPr lang="en-US" sz="3000" dirty="0"/>
              <a:t> Pancasila, </a:t>
            </a:r>
            <a:r>
              <a:rPr lang="en-US" sz="3000" dirty="0" err="1"/>
              <a:t>serta</a:t>
            </a:r>
            <a:r>
              <a:rPr lang="en-US" sz="3000" dirty="0"/>
              <a:t> </a:t>
            </a:r>
            <a:r>
              <a:rPr lang="en-US" sz="3000" dirty="0" err="1"/>
              <a:t>mampu</a:t>
            </a:r>
            <a:r>
              <a:rPr lang="en-US" sz="3000" dirty="0"/>
              <a:t> </a:t>
            </a:r>
            <a:r>
              <a:rPr lang="en-US" sz="3000" dirty="0" err="1"/>
              <a:t>berkontribusi</a:t>
            </a:r>
            <a:r>
              <a:rPr lang="en-US" sz="3000" dirty="0"/>
              <a:t> </a:t>
            </a:r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/>
              <a:t>pembangunan</a:t>
            </a:r>
            <a:r>
              <a:rPr lang="en-US" sz="3000" dirty="0"/>
              <a:t> </a:t>
            </a:r>
            <a:r>
              <a:rPr lang="en-US" sz="3000" dirty="0" err="1"/>
              <a:t>nasional</a:t>
            </a:r>
            <a:r>
              <a:rPr lang="en-US" sz="3000" dirty="0"/>
              <a:t> yang </a:t>
            </a:r>
            <a:r>
              <a:rPr lang="en-US" sz="3000" dirty="0" err="1"/>
              <a:t>berkelanjutan</a:t>
            </a:r>
            <a:r>
              <a:rPr lang="en-US" sz="3000" dirty="0"/>
              <a:t> </a:t>
            </a:r>
            <a:r>
              <a:rPr lang="en-US" sz="3000" dirty="0" err="1"/>
              <a:t>sesuai</a:t>
            </a:r>
            <a:r>
              <a:rPr lang="en-US" sz="3000" dirty="0"/>
              <a:t> </a:t>
            </a:r>
            <a:r>
              <a:rPr lang="en-US" sz="3000" dirty="0" err="1" smtClean="0"/>
              <a:t>dengan</a:t>
            </a:r>
            <a:r>
              <a:rPr lang="en-US" sz="3000" dirty="0"/>
              <a:t> </a:t>
            </a:r>
            <a:r>
              <a:rPr lang="en-US" sz="3000" dirty="0" err="1" smtClean="0"/>
              <a:t>kompetensi</a:t>
            </a:r>
            <a:r>
              <a:rPr lang="en-US" sz="3000" dirty="0" smtClean="0"/>
              <a:t> </a:t>
            </a:r>
            <a:r>
              <a:rPr lang="en-US" sz="3000" dirty="0" err="1" smtClean="0"/>
              <a:t>bidang</a:t>
            </a:r>
            <a:r>
              <a:rPr lang="en-US" sz="3000" dirty="0" smtClean="0"/>
              <a:t> </a:t>
            </a:r>
            <a:r>
              <a:rPr lang="en-US" sz="3000" dirty="0" err="1" smtClean="0"/>
              <a:t>pendidikan</a:t>
            </a:r>
            <a:r>
              <a:rPr lang="en-US" sz="3000" dirty="0" smtClean="0"/>
              <a:t>, </a:t>
            </a:r>
            <a:r>
              <a:rPr lang="en-US" sz="3000" i="1" u="sng" dirty="0" smtClean="0"/>
              <a:t>yang</a:t>
            </a:r>
            <a:r>
              <a:rPr lang="en-US" sz="3000" i="1" u="sng" dirty="0" smtClean="0"/>
              <a:t> </a:t>
            </a:r>
            <a:r>
              <a:rPr lang="en-US" sz="3000" i="1" u="sng" dirty="0" err="1" smtClean="0"/>
              <a:t>berperan</a:t>
            </a:r>
            <a:r>
              <a:rPr lang="en-US" sz="3000" i="1" u="sng" dirty="0" smtClean="0"/>
              <a:t> </a:t>
            </a:r>
            <a:r>
              <a:rPr lang="en-US" sz="3000" i="1" u="sng" dirty="0" err="1" smtClean="0"/>
              <a:t>sebagai</a:t>
            </a:r>
            <a:r>
              <a:rPr lang="en-US" sz="3000" i="1" u="sng" dirty="0" smtClean="0"/>
              <a:t> : </a:t>
            </a:r>
            <a:r>
              <a:rPr lang="en-US" sz="3000" i="1" u="sng" dirty="0" err="1" smtClean="0"/>
              <a:t>pendidik</a:t>
            </a:r>
            <a:r>
              <a:rPr lang="en-US" sz="3000" i="1" u="sng" dirty="0" smtClean="0"/>
              <a:t>, </a:t>
            </a:r>
            <a:r>
              <a:rPr lang="en-US" sz="3000" i="1" u="sng" dirty="0" err="1" smtClean="0"/>
              <a:t>konsultasn</a:t>
            </a:r>
            <a:r>
              <a:rPr lang="en-US" sz="3000" i="1" u="sng" dirty="0" smtClean="0"/>
              <a:t> </a:t>
            </a:r>
            <a:r>
              <a:rPr lang="en-US" sz="3000" i="1" u="sng" dirty="0" err="1" smtClean="0"/>
              <a:t>pendidikan</a:t>
            </a:r>
            <a:r>
              <a:rPr lang="en-US" sz="3000" i="1" u="sng" dirty="0" smtClean="0"/>
              <a:t>, </a:t>
            </a:r>
            <a:r>
              <a:rPr lang="en-US" sz="3000" i="1" u="sng" dirty="0" err="1" smtClean="0"/>
              <a:t>peneliti</a:t>
            </a:r>
            <a:r>
              <a:rPr lang="en-US" sz="3000" i="1" u="sng" dirty="0" smtClean="0"/>
              <a:t> </a:t>
            </a:r>
            <a:r>
              <a:rPr lang="en-US" sz="3000" i="1" u="sng" dirty="0" err="1" smtClean="0"/>
              <a:t>dibidang</a:t>
            </a:r>
            <a:r>
              <a:rPr lang="en-US" sz="3000" i="1" u="sng" dirty="0" smtClean="0"/>
              <a:t> </a:t>
            </a:r>
            <a:r>
              <a:rPr lang="en-US" sz="3000" i="1" u="sng" dirty="0" err="1" smtClean="0"/>
              <a:t>pendidikan</a:t>
            </a:r>
            <a:r>
              <a:rPr lang="en-US" sz="3000" i="1" u="sng" dirty="0" smtClean="0"/>
              <a:t>(</a:t>
            </a:r>
            <a:r>
              <a:rPr lang="en-US" sz="3000" i="1" u="sng" dirty="0" err="1" smtClean="0"/>
              <a:t>diisi</a:t>
            </a:r>
            <a:r>
              <a:rPr lang="en-US" sz="3000" i="1" u="sng" dirty="0" smtClean="0"/>
              <a:t> </a:t>
            </a:r>
            <a:r>
              <a:rPr lang="en-US" sz="3000" i="1" u="sng" dirty="0" err="1"/>
              <a:t>oleh</a:t>
            </a:r>
            <a:r>
              <a:rPr lang="en-US" sz="3000" i="1" u="sng" dirty="0"/>
              <a:t> </a:t>
            </a:r>
            <a:r>
              <a:rPr lang="en-US" sz="3000" i="1" u="sng" dirty="0" err="1"/>
              <a:t>prodi</a:t>
            </a:r>
            <a:r>
              <a:rPr lang="en-US" sz="3000" i="1" u="sng" dirty="0"/>
              <a:t>).</a:t>
            </a:r>
          </a:p>
          <a:p>
            <a:pPr marL="45720" indent="0">
              <a:buNone/>
            </a:pPr>
            <a:endParaRPr lang="en-US" sz="1500" i="1" u="sng" dirty="0"/>
          </a:p>
          <a:p>
            <a:pPr marL="0" marR="9271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 err="1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200" u="sng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Profil</a:t>
            </a:r>
            <a:r>
              <a:rPr lang="en-US" sz="2200" u="sng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Lulusan</a:t>
            </a:r>
            <a:r>
              <a:rPr lang="en-US" sz="2200" u="sng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Prodi </a:t>
            </a:r>
            <a:r>
              <a:rPr lang="en-US" sz="2200" u="sng" dirty="0" err="1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Desain</a:t>
            </a:r>
            <a:r>
              <a:rPr lang="en-US" sz="2200" u="sng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2200" u="sng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271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Designer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271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 Planner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271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Stylist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2710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Model Maker</a:t>
            </a:r>
          </a:p>
          <a:p>
            <a:pPr marL="0" marR="9271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1900" b="1" u="sng" dirty="0" err="1"/>
              <a:t>Syarat</a:t>
            </a:r>
            <a:r>
              <a:rPr lang="en-US" sz="1900" b="1" dirty="0"/>
              <a:t>: </a:t>
            </a:r>
            <a:r>
              <a:rPr lang="en-US" sz="1900" dirty="0" err="1"/>
              <a:t>Penentuan</a:t>
            </a:r>
            <a:r>
              <a:rPr lang="en-US" sz="1900" dirty="0"/>
              <a:t> </a:t>
            </a:r>
            <a:r>
              <a:rPr lang="en-US" sz="1900" dirty="0" err="1"/>
              <a:t>jumlah</a:t>
            </a:r>
            <a:r>
              <a:rPr lang="en-US" sz="1900" dirty="0"/>
              <a:t> </a:t>
            </a:r>
            <a:r>
              <a:rPr lang="en-US" sz="1900" dirty="0" err="1"/>
              <a:t>profil</a:t>
            </a:r>
            <a:r>
              <a:rPr lang="en-US" sz="1900" dirty="0"/>
              <a:t> </a:t>
            </a:r>
            <a:r>
              <a:rPr lang="en-US" sz="1900" dirty="0" err="1"/>
              <a:t>lulusan</a:t>
            </a:r>
            <a:r>
              <a:rPr lang="en-US" sz="1900" dirty="0"/>
              <a:t> </a:t>
            </a:r>
            <a:r>
              <a:rPr lang="en-US" sz="1900" dirty="0" err="1"/>
              <a:t>disesuaikan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konsentrasi</a:t>
            </a:r>
            <a:r>
              <a:rPr lang="en-US" sz="1900" dirty="0"/>
              <a:t>/sub- </a:t>
            </a:r>
            <a:r>
              <a:rPr lang="en-US" sz="1900" dirty="0" err="1"/>
              <a:t>bidang</a:t>
            </a:r>
            <a:r>
              <a:rPr lang="en-US" sz="1900" dirty="0"/>
              <a:t> </a:t>
            </a:r>
            <a:r>
              <a:rPr lang="en-US" sz="1900" dirty="0" err="1"/>
              <a:t>ilmu</a:t>
            </a:r>
            <a:r>
              <a:rPr lang="en-US" sz="1900" dirty="0"/>
              <a:t> di Prodi </a:t>
            </a:r>
            <a:r>
              <a:rPr lang="en-US" sz="1900" dirty="0" err="1"/>
              <a:t>terkait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525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0537709-6586-D24B-AECA-346260FB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3600" dirty="0"/>
              <a:t>CONTOH PEMETAAN KOMPETENSI INTI PROFIL LULUSAN </a:t>
            </a:r>
            <a:r>
              <a:rPr lang="en-US" sz="3600" dirty="0" smtClean="0"/>
              <a:t>Program </a:t>
            </a:r>
            <a:r>
              <a:rPr lang="en-US" sz="3600" dirty="0" err="1" smtClean="0"/>
              <a:t>studi</a:t>
            </a:r>
            <a:r>
              <a:rPr lang="en-US" sz="3600" dirty="0" smtClean="0"/>
              <a:t> </a:t>
            </a:r>
            <a:r>
              <a:rPr lang="en-US" sz="3600" dirty="0" err="1" smtClean="0"/>
              <a:t>desain</a:t>
            </a:r>
            <a:r>
              <a:rPr lang="en-US" sz="3600" dirty="0" smtClean="0"/>
              <a:t> </a:t>
            </a:r>
            <a:r>
              <a:rPr lang="en-US" sz="3600" dirty="0"/>
              <a:t>PRODUK TRILOGI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6147CD-1644-4D47-96BE-74E33FD9C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341171"/>
            <a:ext cx="11029615" cy="3127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</a:t>
            </a:r>
            <a:r>
              <a:rPr lang="en-US" dirty="0" err="1"/>
              <a:t>Berdasarkan</a:t>
            </a:r>
            <a:r>
              <a:rPr lang="en-US" dirty="0"/>
              <a:t> KKNI ADPII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0F2905C-5CC0-2E42-B4AC-DD5345B6734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1191" y="2011744"/>
          <a:ext cx="11029615" cy="421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218">
                  <a:extLst>
                    <a:ext uri="{9D8B030D-6E8A-4147-A177-3AD203B41FA5}">
                      <a16:colId xmlns:a16="http://schemas.microsoft.com/office/drawing/2014/main" xmlns="" val="3558434282"/>
                    </a:ext>
                  </a:extLst>
                </a:gridCol>
                <a:gridCol w="1729408">
                  <a:extLst>
                    <a:ext uri="{9D8B030D-6E8A-4147-A177-3AD203B41FA5}">
                      <a16:colId xmlns:a16="http://schemas.microsoft.com/office/drawing/2014/main" xmlns="" val="4188212344"/>
                    </a:ext>
                  </a:extLst>
                </a:gridCol>
                <a:gridCol w="2206487">
                  <a:extLst>
                    <a:ext uri="{9D8B030D-6E8A-4147-A177-3AD203B41FA5}">
                      <a16:colId xmlns:a16="http://schemas.microsoft.com/office/drawing/2014/main" xmlns="" val="1508229129"/>
                    </a:ext>
                  </a:extLst>
                </a:gridCol>
                <a:gridCol w="1848679">
                  <a:extLst>
                    <a:ext uri="{9D8B030D-6E8A-4147-A177-3AD203B41FA5}">
                      <a16:colId xmlns:a16="http://schemas.microsoft.com/office/drawing/2014/main" xmlns="" val="789938494"/>
                    </a:ext>
                  </a:extLst>
                </a:gridCol>
                <a:gridCol w="1810823">
                  <a:extLst>
                    <a:ext uri="{9D8B030D-6E8A-4147-A177-3AD203B41FA5}">
                      <a16:colId xmlns:a16="http://schemas.microsoft.com/office/drawing/2014/main" xmlns="" val="1105561153"/>
                    </a:ext>
                  </a:extLst>
                </a:gridCol>
              </a:tblGrid>
              <a:tr h="379847">
                <a:tc rowSpan="2"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Kompetensi</a:t>
                      </a:r>
                      <a:r>
                        <a:rPr lang="id-ID" b="1" baseline="0" dirty="0"/>
                        <a:t> Inti Desainer Produk*</a:t>
                      </a:r>
                      <a:endParaRPr lang="id-ID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d-ID" dirty="0"/>
                        <a:t>DESAIN PRODUK UNIVERSITAS</a:t>
                      </a:r>
                      <a:r>
                        <a:rPr lang="id-ID" baseline="0" dirty="0"/>
                        <a:t> TRILOGI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7456218"/>
                  </a:ext>
                </a:extLst>
              </a:tr>
              <a:tr h="379847">
                <a:tc vMerge="1">
                  <a:txBody>
                    <a:bodyPr/>
                    <a:lstStyle/>
                    <a:p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Desainer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i="1" dirty="0"/>
                        <a:t>Product Planner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i="1" dirty="0"/>
                        <a:t>Stylist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i="1" dirty="0"/>
                        <a:t>Model Maker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9606353"/>
                  </a:ext>
                </a:extLst>
              </a:tr>
              <a:tr h="411501">
                <a:tc>
                  <a:txBody>
                    <a:bodyPr/>
                    <a:lstStyle/>
                    <a:p>
                      <a:r>
                        <a:rPr lang="id-ID" sz="2000" dirty="0"/>
                        <a:t>Gagasan Konsep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●●●○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●●○○</a:t>
                      </a:r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1359613"/>
                  </a:ext>
                </a:extLst>
              </a:tr>
              <a:tr h="747649">
                <a:tc>
                  <a:txBody>
                    <a:bodyPr/>
                    <a:lstStyle/>
                    <a:p>
                      <a:r>
                        <a:rPr lang="id-ID" sz="2000" dirty="0"/>
                        <a:t>Fokus &amp; Perspektif pada Pengguna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●○○○</a:t>
                      </a:r>
                      <a:endParaRPr lang="id-ID" sz="2000" dirty="0"/>
                    </a:p>
                    <a:p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052894"/>
                  </a:ext>
                </a:extLst>
              </a:tr>
              <a:tr h="521089">
                <a:tc>
                  <a:txBody>
                    <a:bodyPr/>
                    <a:lstStyle/>
                    <a:p>
                      <a:r>
                        <a:rPr lang="id-ID" sz="2000" dirty="0"/>
                        <a:t>Kesadaran</a:t>
                      </a:r>
                      <a:r>
                        <a:rPr lang="id-ID" sz="2000" baseline="0" dirty="0"/>
                        <a:t> Sosial Budaya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●●○○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○○○○</a:t>
                      </a:r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489389"/>
                  </a:ext>
                </a:extLst>
              </a:tr>
              <a:tr h="521089">
                <a:tc>
                  <a:txBody>
                    <a:bodyPr/>
                    <a:lstStyle/>
                    <a:p>
                      <a:r>
                        <a:rPr lang="id-ID" sz="2000" dirty="0"/>
                        <a:t>Integrasi Teknologi dan Sains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●●●○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●●○○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3011501"/>
                  </a:ext>
                </a:extLst>
              </a:tr>
              <a:tr h="521089">
                <a:tc>
                  <a:txBody>
                    <a:bodyPr/>
                    <a:lstStyle/>
                    <a:p>
                      <a:r>
                        <a:rPr lang="id-ID" sz="2000" dirty="0"/>
                        <a:t>Orientasi Pasar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●●○○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○○○○</a:t>
                      </a:r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3430900"/>
                  </a:ext>
                </a:extLst>
              </a:tr>
              <a:tr h="728041">
                <a:tc>
                  <a:txBody>
                    <a:bodyPr/>
                    <a:lstStyle/>
                    <a:p>
                      <a:r>
                        <a:rPr lang="id-ID" sz="2000" dirty="0"/>
                        <a:t>Kemampuan</a:t>
                      </a:r>
                      <a:r>
                        <a:rPr lang="id-ID" sz="2000" baseline="0" dirty="0"/>
                        <a:t> dan kepekaan visual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●●●○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●●●○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>
                          <a:latin typeface="Calibri" panose="020F0502020204030204" pitchFamily="34" charset="0"/>
                        </a:rPr>
                        <a:t>●●●●</a:t>
                      </a:r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535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544" t="24846" r="16320" b="13678"/>
          <a:stretch/>
        </p:blipFill>
        <p:spPr>
          <a:xfrm>
            <a:off x="1454048" y="1798819"/>
            <a:ext cx="9084040" cy="49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0647889">
            <a:off x="1552055" y="1737343"/>
            <a:ext cx="8104463" cy="3597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BAGAIMANA PROFIL LULUSAN PROGRAM STUDI DI UNIVERSITAS TRILOGI??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665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4715" y="4474564"/>
            <a:ext cx="8304551" cy="94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CAPAIAN PEMBELAJARAN LULUSAN (CPL)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0537709-6586-D24B-AECA-346260FB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Capaian</a:t>
            </a:r>
            <a:r>
              <a:rPr lang="en-US" sz="3600" dirty="0"/>
              <a:t> </a:t>
            </a:r>
            <a:r>
              <a:rPr lang="en-US" sz="3600" dirty="0" err="1"/>
              <a:t>pembelajaran</a:t>
            </a:r>
            <a:r>
              <a:rPr lang="en-US" sz="3600" dirty="0"/>
              <a:t> </a:t>
            </a:r>
            <a:r>
              <a:rPr lang="en-US" sz="3600" dirty="0" err="1"/>
              <a:t>universitas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E58AF85-04EB-E641-8404-B0BE36C8B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08557" y="1946332"/>
            <a:ext cx="8480504" cy="4911668"/>
            <a:chOff x="1198695" y="1946332"/>
            <a:chExt cx="8480504" cy="49116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8695" y="1946332"/>
              <a:ext cx="7048241" cy="49116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6936" y="1946332"/>
              <a:ext cx="1432263" cy="4911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0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96" t="29763" r="15745" b="8761"/>
          <a:stretch/>
        </p:blipFill>
        <p:spPr>
          <a:xfrm>
            <a:off x="1225769" y="1763735"/>
            <a:ext cx="10016854" cy="51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Tingkat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96" t="26486" r="16667" b="14908"/>
          <a:stretch/>
        </p:blipFill>
        <p:spPr>
          <a:xfrm>
            <a:off x="1109270" y="1876053"/>
            <a:ext cx="9923489" cy="48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PENYUSUNAN </a:t>
            </a:r>
            <a:r>
              <a:rPr lang="en-US" dirty="0" err="1" smtClean="0"/>
              <a:t>cpl</a:t>
            </a:r>
            <a:r>
              <a:rPr lang="en-US" dirty="0" smtClean="0"/>
              <a:t> DI 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12" t="29355" r="18164" b="6916"/>
          <a:stretch/>
        </p:blipFill>
        <p:spPr>
          <a:xfrm>
            <a:off x="1528997" y="1814259"/>
            <a:ext cx="8799226" cy="48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90356"/>
            <a:ext cx="11029615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language used to describe the learning outcomes normally contains five key components (TUNING</a:t>
            </a:r>
            <a:r>
              <a:rPr lang="en-US" sz="2400" dirty="0" smtClean="0"/>
              <a:t>):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An </a:t>
            </a:r>
            <a:r>
              <a:rPr lang="en-US" sz="2400" dirty="0"/>
              <a:t>active verb form;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An </a:t>
            </a:r>
            <a:r>
              <a:rPr lang="en-US" sz="2400" dirty="0"/>
              <a:t>indication of the type of LO: knowledge, cognitive processes, </a:t>
            </a:r>
            <a:r>
              <a:rPr lang="en-US" sz="2400" dirty="0" err="1"/>
              <a:t>skills,or</a:t>
            </a:r>
            <a:r>
              <a:rPr lang="en-US" sz="2400" dirty="0"/>
              <a:t> other competences: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topic area of the LO: this can be specific or general and refers to the subject matter, field of knowledge or a particular skill;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An </a:t>
            </a:r>
            <a:r>
              <a:rPr lang="en-US" sz="2400" dirty="0"/>
              <a:t>indication of the standard or the level that is intended/ achieved by the LO;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scope and/or context of the LO.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79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90356"/>
            <a:ext cx="11029615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Capaian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Lulusan</a:t>
            </a:r>
            <a:r>
              <a:rPr lang="en-US" sz="2400" dirty="0"/>
              <a:t> (CPL) </a:t>
            </a:r>
            <a:endParaRPr lang="en-US" sz="2400" dirty="0" smtClean="0"/>
          </a:p>
          <a:p>
            <a:r>
              <a:rPr lang="en-US" sz="2400" b="1" dirty="0" smtClean="0"/>
              <a:t>Active </a:t>
            </a:r>
            <a:r>
              <a:rPr lang="en-US" sz="2400" b="1" dirty="0"/>
              <a:t>verb form + type + subject (topic area) + </a:t>
            </a:r>
            <a:r>
              <a:rPr lang="en-US" sz="2400" b="1" dirty="0" smtClean="0"/>
              <a:t>standard + </a:t>
            </a:r>
            <a:r>
              <a:rPr lang="en-US" sz="2400" b="1" dirty="0"/>
              <a:t>scope and/or context</a:t>
            </a:r>
            <a:r>
              <a:rPr lang="en-US" sz="2400" dirty="0"/>
              <a:t>;</a:t>
            </a:r>
          </a:p>
          <a:p>
            <a:pPr marL="3087688" indent="0" algn="r">
              <a:buNone/>
            </a:pPr>
            <a:r>
              <a:rPr lang="en-US" sz="1600" dirty="0"/>
              <a:t>The TUNING Guide to Formulating Degree </a:t>
            </a:r>
            <a:r>
              <a:rPr lang="en-US" sz="1600" dirty="0" err="1"/>
              <a:t>Programme</a:t>
            </a:r>
            <a:r>
              <a:rPr lang="en-US" sz="1600" dirty="0"/>
              <a:t> </a:t>
            </a:r>
            <a:r>
              <a:rPr lang="en-US" sz="1600" dirty="0" err="1"/>
              <a:t>Profi</a:t>
            </a:r>
            <a:r>
              <a:rPr lang="en-US" sz="1600" dirty="0"/>
              <a:t> les, Including </a:t>
            </a:r>
            <a:r>
              <a:rPr lang="en-US" sz="1600" dirty="0" err="1"/>
              <a:t>Programme</a:t>
            </a:r>
            <a:r>
              <a:rPr lang="en-US" sz="1600" dirty="0"/>
              <a:t> Competences and </a:t>
            </a:r>
            <a:r>
              <a:rPr lang="en-US" sz="1600" dirty="0" err="1"/>
              <a:t>Programme</a:t>
            </a:r>
            <a:r>
              <a:rPr lang="en-US" sz="1600" dirty="0"/>
              <a:t> Learning Outcomes, p. 45</a:t>
            </a:r>
          </a:p>
          <a:p>
            <a:r>
              <a:rPr lang="en-US" sz="2400" dirty="0"/>
              <a:t>Kata </a:t>
            </a:r>
            <a:r>
              <a:rPr lang="en-US" sz="2400" dirty="0" err="1"/>
              <a:t>kerja</a:t>
            </a:r>
            <a:r>
              <a:rPr lang="en-US" sz="2400" dirty="0"/>
              <a:t> + kata </a:t>
            </a:r>
            <a:r>
              <a:rPr lang="en-US" sz="2400" dirty="0" err="1"/>
              <a:t>benda</a:t>
            </a:r>
            <a:r>
              <a:rPr lang="en-US" sz="2400" dirty="0"/>
              <a:t> + </a:t>
            </a:r>
            <a:r>
              <a:rPr lang="en-US" sz="2400" dirty="0" err="1"/>
              <a:t>lingkup</a:t>
            </a:r>
            <a:r>
              <a:rPr lang="en-US" sz="2400" dirty="0"/>
              <a:t>/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4163" indent="0">
              <a:buNone/>
            </a:pPr>
            <a:r>
              <a:rPr lang="en-US" sz="2400" dirty="0" smtClean="0"/>
              <a:t>Kata </a:t>
            </a:r>
            <a:r>
              <a:rPr lang="en-US" sz="2400" dirty="0" err="1"/>
              <a:t>kerja</a:t>
            </a:r>
            <a:r>
              <a:rPr lang="en-US" sz="2400" dirty="0"/>
              <a:t> (C) + </a:t>
            </a:r>
            <a:r>
              <a:rPr lang="en-US" sz="2400" dirty="0" err="1"/>
              <a:t>pengetahuan</a:t>
            </a:r>
            <a:r>
              <a:rPr lang="en-US" sz="2400" dirty="0"/>
              <a:t> + </a:t>
            </a:r>
            <a:r>
              <a:rPr lang="en-US" sz="2400" dirty="0" err="1"/>
              <a:t>lingkup</a:t>
            </a:r>
            <a:r>
              <a:rPr lang="en-US" sz="2400" dirty="0"/>
              <a:t>/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4163" indent="0">
              <a:buNone/>
            </a:pPr>
            <a:r>
              <a:rPr lang="en-US" sz="2400" dirty="0" smtClean="0"/>
              <a:t>Kata </a:t>
            </a:r>
            <a:r>
              <a:rPr lang="en-US" sz="2400" dirty="0" err="1"/>
              <a:t>kerja</a:t>
            </a:r>
            <a:r>
              <a:rPr lang="en-US" sz="2400" dirty="0"/>
              <a:t> (P) + </a:t>
            </a:r>
            <a:r>
              <a:rPr lang="en-US" sz="2400" dirty="0" err="1"/>
              <a:t>keterampilan</a:t>
            </a:r>
            <a:r>
              <a:rPr lang="en-US" sz="2400" dirty="0"/>
              <a:t>/skill + </a:t>
            </a:r>
            <a:r>
              <a:rPr lang="en-US" sz="2400" dirty="0" err="1"/>
              <a:t>lingkup</a:t>
            </a:r>
            <a:r>
              <a:rPr lang="en-US" sz="2400" dirty="0"/>
              <a:t>/</a:t>
            </a:r>
            <a:r>
              <a:rPr lang="en-US" sz="2400" dirty="0" err="1"/>
              <a:t>konteks</a:t>
            </a:r>
            <a:endParaRPr lang="en-US" sz="2400" dirty="0"/>
          </a:p>
          <a:p>
            <a:pPr marL="6116638" indent="0" algn="r">
              <a:buNone/>
              <a:tabLst>
                <a:tab pos="6116638" algn="l"/>
              </a:tabLst>
            </a:pPr>
            <a:r>
              <a:rPr lang="en-US" sz="1600" dirty="0"/>
              <a:t>C = </a:t>
            </a:r>
            <a:r>
              <a:rPr lang="en-US" sz="1600" dirty="0" err="1"/>
              <a:t>cognitivie</a:t>
            </a:r>
            <a:r>
              <a:rPr lang="en-US" sz="1600" dirty="0"/>
              <a:t> ( C4 – C6) Higher Order Thinking (HOT) P = </a:t>
            </a:r>
            <a:r>
              <a:rPr lang="en-US" sz="1600" dirty="0" err="1"/>
              <a:t>Psikomotor</a:t>
            </a:r>
            <a:r>
              <a:rPr lang="en-US" sz="1600" dirty="0"/>
              <a:t> ( P4 – P5) Higher Order Thinking (HOT)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02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82236"/>
            <a:ext cx="11029616" cy="1013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Capaian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(</a:t>
            </a:r>
            <a:r>
              <a:rPr lang="en-US" sz="2400" i="1" dirty="0" smtClean="0"/>
              <a:t>Learning outcomes</a:t>
            </a:r>
            <a:r>
              <a:rPr lang="en-US" sz="2400" dirty="0" smtClean="0"/>
              <a:t>) </a:t>
            </a:r>
            <a:r>
              <a:rPr lang="en-US" sz="2400" dirty="0" err="1" smtClean="0"/>
              <a:t>universitas</a:t>
            </a:r>
            <a:r>
              <a:rPr lang="en-US" sz="2400" dirty="0" smtClean="0"/>
              <a:t> </a:t>
            </a:r>
            <a:r>
              <a:rPr lang="en-US" sz="2400" dirty="0" err="1" smtClean="0"/>
              <a:t>trilogi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858511" y="1732149"/>
            <a:ext cx="10878788" cy="55463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KKNI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6200000">
            <a:off x="-462286" y="3730892"/>
            <a:ext cx="2086955" cy="5546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Sarjana</a:t>
            </a:r>
            <a:r>
              <a:rPr lang="en-US" dirty="0" smtClean="0"/>
              <a:t> (Level 6)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03480" y="2405462"/>
            <a:ext cx="3488638" cy="53712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57010" y="2385138"/>
            <a:ext cx="3567655" cy="53794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Pengetahuan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289556" y="2377737"/>
            <a:ext cx="3486142" cy="54534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14992" y="2986791"/>
            <a:ext cx="3567659" cy="195996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menerapkan</a:t>
            </a:r>
            <a:r>
              <a:rPr lang="en-US" sz="1400" dirty="0"/>
              <a:t> </a:t>
            </a:r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keahliannya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memanfaatkan</a:t>
            </a:r>
            <a:r>
              <a:rPr lang="en-US" sz="1400" dirty="0"/>
              <a:t> IPTEKS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bidangnya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menyelesaikan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 smtClean="0"/>
              <a:t>ekonomi</a:t>
            </a:r>
            <a:r>
              <a:rPr lang="en-US" sz="1400" dirty="0" smtClean="0"/>
              <a:t>, </a:t>
            </a:r>
            <a:r>
              <a:rPr lang="en-US" sz="1400" dirty="0" err="1" smtClean="0"/>
              <a:t>pangan</a:t>
            </a:r>
            <a:r>
              <a:rPr lang="en-US" sz="1400" dirty="0" smtClean="0"/>
              <a:t>, </a:t>
            </a:r>
            <a:r>
              <a:rPr lang="en-US" sz="1400" dirty="0" err="1" smtClean="0"/>
              <a:t>Industri</a:t>
            </a:r>
            <a:r>
              <a:rPr lang="en-US" sz="1400" dirty="0" smtClean="0"/>
              <a:t> </a:t>
            </a:r>
            <a:r>
              <a:rPr lang="en-US" sz="1400" dirty="0" err="1" smtClean="0"/>
              <a:t>kreatif</a:t>
            </a:r>
            <a:r>
              <a:rPr lang="en-US" sz="1400" dirty="0" smtClean="0"/>
              <a:t>, </a:t>
            </a:r>
            <a:r>
              <a:rPr lang="en-US" sz="1400" dirty="0" err="1" smtClean="0"/>
              <a:t>teknologi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informasi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kependidikan</a:t>
            </a:r>
            <a:r>
              <a:rPr lang="en-US" sz="1400" dirty="0" smtClean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dirty="0" err="1"/>
              <a:t>pembangunan</a:t>
            </a:r>
            <a:r>
              <a:rPr lang="en-US" sz="1400" dirty="0"/>
              <a:t> </a:t>
            </a:r>
            <a:r>
              <a:rPr lang="en-US" sz="1400" dirty="0" err="1"/>
              <a:t>berkelanjutan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menciptakan</a:t>
            </a:r>
            <a:r>
              <a:rPr lang="en-US" sz="1400" dirty="0"/>
              <a:t> </a:t>
            </a:r>
            <a:r>
              <a:rPr lang="en-US" sz="1400" dirty="0" err="1"/>
              <a:t>lapangan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keahliannya</a:t>
            </a:r>
            <a:endParaRPr lang="en-US" sz="140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557011" y="2986791"/>
            <a:ext cx="3567654" cy="195996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Menguasai</a:t>
            </a:r>
            <a:r>
              <a:rPr lang="en-US" sz="1600" dirty="0"/>
              <a:t> </a:t>
            </a:r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teoritis</a:t>
            </a:r>
            <a:r>
              <a:rPr lang="en-US" sz="1600" dirty="0"/>
              <a:t> </a:t>
            </a:r>
            <a:r>
              <a:rPr lang="en-US" sz="1600" dirty="0" err="1" smtClean="0"/>
              <a:t>dibidangnya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teoritis</a:t>
            </a:r>
            <a:r>
              <a:rPr lang="en-US" sz="1600" dirty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khusus</a:t>
            </a:r>
            <a:r>
              <a:rPr lang="en-US" sz="1600" dirty="0" smtClean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mendalam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mampu</a:t>
            </a:r>
            <a:r>
              <a:rPr lang="en-US" sz="1600" dirty="0"/>
              <a:t> </a:t>
            </a:r>
            <a:r>
              <a:rPr lang="en-US" sz="1600" dirty="0" err="1"/>
              <a:t>menyelesaikan</a:t>
            </a:r>
            <a:r>
              <a:rPr lang="en-US" sz="1600" dirty="0"/>
              <a:t> </a:t>
            </a:r>
            <a:r>
              <a:rPr lang="en-US" sz="1600" dirty="0" err="1" smtClean="0"/>
              <a:t>masalah</a:t>
            </a:r>
            <a:r>
              <a:rPr lang="en-US" sz="1600" dirty="0" smtClean="0"/>
              <a:t> </a:t>
            </a:r>
            <a:r>
              <a:rPr lang="en-US" sz="1600" dirty="0" err="1" smtClean="0"/>
              <a:t>prosedural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8289556" y="2986791"/>
            <a:ext cx="3567659" cy="195996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mengambil</a:t>
            </a:r>
            <a:r>
              <a:rPr lang="en-US" sz="1400" dirty="0"/>
              <a:t> </a:t>
            </a:r>
            <a:r>
              <a:rPr lang="en-US" sz="1400" dirty="0" err="1"/>
              <a:t>keputusan</a:t>
            </a:r>
            <a:r>
              <a:rPr lang="en-US" sz="1400" dirty="0"/>
              <a:t> yang </a:t>
            </a:r>
            <a:r>
              <a:rPr lang="en-US" sz="1400" dirty="0" err="1"/>
              <a:t>tepat</a:t>
            </a:r>
            <a:r>
              <a:rPr lang="en-US" sz="1400" dirty="0"/>
              <a:t> </a:t>
            </a:r>
            <a:r>
              <a:rPr lang="en-US" sz="1400" dirty="0" err="1"/>
              <a:t>berdasar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data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berbekal</a:t>
            </a:r>
            <a:r>
              <a:rPr lang="en-US" sz="1400" dirty="0"/>
              <a:t> </a:t>
            </a:r>
            <a:r>
              <a:rPr lang="en-US" sz="1400" dirty="0" err="1"/>
              <a:t>wawasan</a:t>
            </a:r>
            <a:r>
              <a:rPr lang="en-US" sz="1400" dirty="0"/>
              <a:t> </a:t>
            </a:r>
            <a:r>
              <a:rPr lang="en-US" sz="1400" dirty="0" err="1"/>
              <a:t>pembangunan</a:t>
            </a:r>
            <a:r>
              <a:rPr lang="en-US" sz="1400" dirty="0"/>
              <a:t> </a:t>
            </a:r>
            <a:r>
              <a:rPr lang="en-US" sz="1400" dirty="0" err="1"/>
              <a:t>berkelanjutan</a:t>
            </a:r>
            <a:r>
              <a:rPr lang="en-US" sz="1400" dirty="0"/>
              <a:t> yang </a:t>
            </a:r>
            <a:r>
              <a:rPr lang="en-US" sz="1400" dirty="0" err="1"/>
              <a:t>mencakup</a:t>
            </a:r>
            <a:r>
              <a:rPr lang="en-US" sz="1400" dirty="0"/>
              <a:t> </a:t>
            </a:r>
            <a:r>
              <a:rPr lang="en-US" sz="1400" dirty="0" err="1"/>
              <a:t>aspek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ekonomi</a:t>
            </a:r>
            <a:r>
              <a:rPr lang="en-US" sz="1400" dirty="0"/>
              <a:t>, </a:t>
            </a:r>
            <a:r>
              <a:rPr lang="en-US" sz="1400" dirty="0" err="1"/>
              <a:t>pangan</a:t>
            </a:r>
            <a:r>
              <a:rPr lang="en-US" sz="1400" dirty="0"/>
              <a:t>, 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dirty="0" err="1"/>
              <a:t>kreatif</a:t>
            </a:r>
            <a:r>
              <a:rPr lang="en-US" sz="1400" dirty="0"/>
              <a:t>, </a:t>
            </a:r>
            <a:r>
              <a:rPr lang="en-US" sz="1400" dirty="0" err="1"/>
              <a:t>teknologi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kependidikan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mengedepankan</a:t>
            </a:r>
            <a:r>
              <a:rPr lang="en-US" sz="1400" dirty="0"/>
              <a:t> </a:t>
            </a:r>
            <a:r>
              <a:rPr lang="en-US" sz="1400" dirty="0" err="1"/>
              <a:t>kepedulian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2402390" y="5018337"/>
            <a:ext cx="592860" cy="44970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30902" y="5603037"/>
            <a:ext cx="3346818" cy="7677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KK di level </a:t>
            </a:r>
            <a:r>
              <a:rPr lang="en-US" dirty="0" err="1" smtClean="0"/>
              <a:t>universitas</a:t>
            </a:r>
            <a:r>
              <a:rPr lang="en-US" dirty="0" smtClean="0"/>
              <a:t> + KK level </a:t>
            </a:r>
            <a:r>
              <a:rPr lang="en-US" dirty="0" err="1" smtClean="0"/>
              <a:t>prodi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557011" y="5559947"/>
            <a:ext cx="3567654" cy="8108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</a:t>
            </a:r>
            <a:r>
              <a:rPr lang="en-US" dirty="0" err="1" smtClean="0"/>
              <a:t>Pengetahuan</a:t>
            </a:r>
            <a:r>
              <a:rPr lang="en-US" dirty="0" smtClean="0"/>
              <a:t> di level </a:t>
            </a:r>
            <a:r>
              <a:rPr lang="en-US" dirty="0" err="1" smtClean="0"/>
              <a:t>universitas</a:t>
            </a:r>
            <a:r>
              <a:rPr lang="en-US" dirty="0" smtClean="0"/>
              <a:t> + </a:t>
            </a:r>
            <a:r>
              <a:rPr lang="en-US" dirty="0" err="1" smtClean="0"/>
              <a:t>Pengetahuan</a:t>
            </a:r>
            <a:r>
              <a:rPr lang="en-US" dirty="0" smtClean="0"/>
              <a:t> level </a:t>
            </a:r>
            <a:r>
              <a:rPr lang="en-US" dirty="0" err="1" smtClean="0"/>
              <a:t>prodi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8288965" y="5573058"/>
            <a:ext cx="3568249" cy="7677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 KU di level </a:t>
            </a:r>
            <a:r>
              <a:rPr lang="en-US" dirty="0" err="1" smtClean="0"/>
              <a:t>universitas</a:t>
            </a:r>
            <a:r>
              <a:rPr lang="en-US" dirty="0" smtClean="0"/>
              <a:t> + KU level </a:t>
            </a:r>
            <a:r>
              <a:rPr lang="en-US" dirty="0" err="1" smtClean="0"/>
              <a:t>prodi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6194898" y="5018338"/>
            <a:ext cx="592860" cy="44970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9736197" y="5038665"/>
            <a:ext cx="592860" cy="44970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78136-F36D-6B4D-9F1E-5FCEC780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SIKAP DAN TATA NILAI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25131-69F9-BF46-A954-6D587C4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99817"/>
          </a:xfrm>
        </p:spPr>
        <p:txBody>
          <a:bodyPr anchor="t">
            <a:normAutofit fontScale="85000" lnSpcReduction="10000"/>
          </a:bodyPr>
          <a:lstStyle/>
          <a:p>
            <a:pPr marL="468313" indent="-44926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S1	</a:t>
            </a:r>
            <a:r>
              <a:rPr lang="en-US" sz="2800" dirty="0" err="1"/>
              <a:t>Bertaqwa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Tuhan</a:t>
            </a:r>
            <a:r>
              <a:rPr lang="en-US" sz="2800" dirty="0"/>
              <a:t> Yang </a:t>
            </a:r>
            <a:r>
              <a:rPr lang="en-US" sz="2800" dirty="0" err="1"/>
              <a:t>Maha</a:t>
            </a:r>
            <a:r>
              <a:rPr lang="en-US" sz="2800" dirty="0"/>
              <a:t> </a:t>
            </a:r>
            <a:r>
              <a:rPr lang="en-US" sz="2800" dirty="0" err="1"/>
              <a:t>Esa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sikap</a:t>
            </a:r>
            <a:r>
              <a:rPr lang="en-US" sz="2800" dirty="0"/>
              <a:t> </a:t>
            </a:r>
            <a:r>
              <a:rPr lang="en-US" sz="2800" dirty="0" err="1"/>
              <a:t>religius</a:t>
            </a:r>
            <a:endParaRPr lang="en-US" sz="2800" dirty="0"/>
          </a:p>
          <a:p>
            <a:pPr marL="468313" indent="-44926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S2	</a:t>
            </a:r>
            <a:r>
              <a:rPr lang="en-US" sz="2800" dirty="0" err="1"/>
              <a:t>Menjunjung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kemanusiaan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menjalankan</a:t>
            </a:r>
            <a:r>
              <a:rPr lang="en-US" sz="2800" dirty="0"/>
              <a:t> </a:t>
            </a:r>
            <a:r>
              <a:rPr lang="en-US" sz="2800" dirty="0" err="1"/>
              <a:t>tugas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agama, moral,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endParaRPr lang="en-US" sz="2800" dirty="0"/>
          </a:p>
          <a:p>
            <a:pPr marL="468313" indent="-44926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S3	</a:t>
            </a:r>
            <a:r>
              <a:rPr lang="en-US" sz="2800" dirty="0" err="1"/>
              <a:t>Berkontribusi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mutu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bermasyarakat</a:t>
            </a:r>
            <a:r>
              <a:rPr lang="en-US" sz="2800" dirty="0"/>
              <a:t>, </a:t>
            </a:r>
            <a:r>
              <a:rPr lang="en-US" sz="2800" dirty="0" err="1"/>
              <a:t>berbangsa</a:t>
            </a:r>
            <a:r>
              <a:rPr lang="en-US" sz="2800" dirty="0"/>
              <a:t>, </a:t>
            </a:r>
            <a:r>
              <a:rPr lang="en-US" sz="2800" dirty="0" err="1"/>
              <a:t>bernegara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kemajuan</a:t>
            </a:r>
            <a:r>
              <a:rPr lang="en-US" sz="2800" dirty="0"/>
              <a:t> </a:t>
            </a:r>
            <a:r>
              <a:rPr lang="en-US" sz="2800" dirty="0" err="1"/>
              <a:t>peradaban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Pancasila</a:t>
            </a:r>
          </a:p>
          <a:p>
            <a:pPr marL="468313" indent="-44926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S4	</a:t>
            </a:r>
            <a:r>
              <a:rPr lang="en-US" sz="2800" dirty="0" err="1"/>
              <a:t>Berperan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warga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yang </a:t>
            </a:r>
            <a:r>
              <a:rPr lang="en-US" sz="2800" dirty="0" err="1"/>
              <a:t>bangga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cinta</a:t>
            </a:r>
            <a:r>
              <a:rPr lang="en-US" sz="2800" dirty="0"/>
              <a:t> </a:t>
            </a:r>
            <a:r>
              <a:rPr lang="en-US" sz="2800" dirty="0" err="1"/>
              <a:t>tanah</a:t>
            </a:r>
            <a:r>
              <a:rPr lang="en-US" sz="2800" dirty="0"/>
              <a:t> air,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nasionalisme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rasa </a:t>
            </a:r>
            <a:r>
              <a:rPr lang="en-US" sz="2800" dirty="0" err="1"/>
              <a:t>tanggungjawab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bangsa</a:t>
            </a:r>
            <a:endParaRPr lang="en-US" sz="2800" dirty="0"/>
          </a:p>
          <a:p>
            <a:pPr marL="468313" indent="-44926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/>
              <a:t>S5	</a:t>
            </a:r>
            <a:r>
              <a:rPr lang="en-US" sz="2800" dirty="0" err="1"/>
              <a:t>Menghargai</a:t>
            </a:r>
            <a:r>
              <a:rPr lang="en-US" sz="2800" dirty="0"/>
              <a:t> </a:t>
            </a:r>
            <a:r>
              <a:rPr lang="en-US" sz="2800" dirty="0" err="1"/>
              <a:t>keanekaragaman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, </a:t>
            </a:r>
            <a:r>
              <a:rPr lang="en-US" sz="2800" dirty="0" err="1"/>
              <a:t>pandangan</a:t>
            </a:r>
            <a:r>
              <a:rPr lang="en-US" sz="2800" dirty="0"/>
              <a:t>, agama,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kepercayaan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pendapat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temuan</a:t>
            </a:r>
            <a:r>
              <a:rPr lang="en-US" sz="2800" dirty="0"/>
              <a:t> </a:t>
            </a:r>
            <a:r>
              <a:rPr lang="en-US" sz="2800" dirty="0" err="1"/>
              <a:t>orisinal</a:t>
            </a:r>
            <a:r>
              <a:rPr lang="en-US" sz="2800" dirty="0"/>
              <a:t> orang lain</a:t>
            </a:r>
          </a:p>
        </p:txBody>
      </p:sp>
    </p:spTree>
    <p:extLst>
      <p:ext uri="{BB962C8B-B14F-4D97-AF65-F5344CB8AC3E}">
        <p14:creationId xmlns:p14="http://schemas.microsoft.com/office/powerpoint/2010/main" val="9932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> Nasional Indonesia (</a:t>
            </a:r>
            <a:r>
              <a:rPr lang="en-US" dirty="0" err="1" smtClean="0"/>
              <a:t>kkni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62" t="9477" r="17933" b="17572"/>
          <a:stretch/>
        </p:blipFill>
        <p:spPr>
          <a:xfrm>
            <a:off x="164894" y="1918626"/>
            <a:ext cx="6943315" cy="4527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881" t="16855" r="28532" b="16342"/>
          <a:stretch/>
        </p:blipFill>
        <p:spPr>
          <a:xfrm>
            <a:off x="7338610" y="2322311"/>
            <a:ext cx="4272198" cy="35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78136-F36D-6B4D-9F1E-5FCEC780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SIKAP DAN TATA NILAI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25131-69F9-BF46-A954-6D587C4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99817"/>
          </a:xfrm>
        </p:spPr>
        <p:txBody>
          <a:bodyPr anchor="t">
            <a:normAutofit/>
          </a:bodyPr>
          <a:lstStyle/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S6	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kepekaan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kepedulian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endParaRPr lang="en-US" sz="2400" dirty="0"/>
          </a:p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S7	</a:t>
            </a:r>
            <a:r>
              <a:rPr lang="en-US" sz="2400" dirty="0" err="1"/>
              <a:t>Taat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bermasyarakat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bernegara</a:t>
            </a:r>
            <a:endParaRPr lang="en-US" sz="2400" dirty="0"/>
          </a:p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S8	</a:t>
            </a:r>
            <a:r>
              <a:rPr lang="en-US" sz="2400" dirty="0" err="1"/>
              <a:t>Menginternalisasi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, </a:t>
            </a:r>
            <a:r>
              <a:rPr lang="en-US" sz="2400" dirty="0" err="1"/>
              <a:t>norma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endParaRPr lang="en-US" sz="2400" dirty="0"/>
          </a:p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S9	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bertanggungjawab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keahliannya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mandiri</a:t>
            </a:r>
            <a:endParaRPr lang="en-US" sz="2400" dirty="0"/>
          </a:p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S10	</a:t>
            </a:r>
            <a:r>
              <a:rPr lang="en-US" sz="2400" dirty="0" err="1"/>
              <a:t>menginternalisasi</a:t>
            </a:r>
            <a:r>
              <a:rPr lang="en-US" sz="2400" dirty="0"/>
              <a:t> </a:t>
            </a:r>
            <a:r>
              <a:rPr lang="en-US" sz="2400" dirty="0" err="1"/>
              <a:t>semangat</a:t>
            </a:r>
            <a:r>
              <a:rPr lang="en-US" sz="2400" dirty="0"/>
              <a:t> </a:t>
            </a:r>
            <a:r>
              <a:rPr lang="en-US" sz="2400" dirty="0" err="1"/>
              <a:t>kemandirian</a:t>
            </a:r>
            <a:r>
              <a:rPr lang="en-US" sz="2400" dirty="0"/>
              <a:t>, </a:t>
            </a:r>
            <a:r>
              <a:rPr lang="en-US" sz="2400" dirty="0" err="1"/>
              <a:t>kejuangan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kewirausahaan</a:t>
            </a:r>
            <a:r>
              <a:rPr lang="en-US" sz="2400" dirty="0"/>
              <a:t>.</a:t>
            </a:r>
          </a:p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u="sng" dirty="0"/>
              <a:t>TAMBAHAN: </a:t>
            </a:r>
          </a:p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/>
              <a:t>S11</a:t>
            </a:r>
            <a:r>
              <a:rPr lang="en-US" sz="2400" b="1" dirty="0"/>
              <a:t>	</a:t>
            </a:r>
            <a:r>
              <a:rPr lang="en-US" sz="2400" b="1" dirty="0" err="1"/>
              <a:t>Menginternalisasi</a:t>
            </a:r>
            <a:r>
              <a:rPr lang="en-US" sz="2400" b="1" dirty="0"/>
              <a:t> </a:t>
            </a:r>
            <a:r>
              <a:rPr lang="en-US" sz="2400" b="1" dirty="0" err="1"/>
              <a:t>nilai-nilai</a:t>
            </a:r>
            <a:r>
              <a:rPr lang="en-US" sz="2400" b="1" dirty="0"/>
              <a:t> </a:t>
            </a:r>
            <a:r>
              <a:rPr lang="en-US" sz="2400" b="1" dirty="0" err="1"/>
              <a:t>dasar</a:t>
            </a:r>
            <a:r>
              <a:rPr lang="en-US" sz="2400" b="1" dirty="0"/>
              <a:t> Universitas Trilogi</a:t>
            </a:r>
          </a:p>
        </p:txBody>
      </p:sp>
    </p:spTree>
    <p:extLst>
      <p:ext uri="{BB962C8B-B14F-4D97-AF65-F5344CB8AC3E}">
        <p14:creationId xmlns:p14="http://schemas.microsoft.com/office/powerpoint/2010/main" val="24408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78136-F36D-6B4D-9F1E-5FCEC780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KETERAMPILAN UMUM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25131-69F9-BF46-A954-6D587C4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99817"/>
          </a:xfrm>
        </p:spPr>
        <p:txBody>
          <a:bodyPr anchor="t">
            <a:normAutofit fontScale="85000" lnSpcReduction="20000"/>
          </a:bodyPr>
          <a:lstStyle/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KU1	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pemikiran</a:t>
            </a:r>
            <a:r>
              <a:rPr lang="en-US" sz="2400" dirty="0"/>
              <a:t>  </a:t>
            </a:r>
            <a:r>
              <a:rPr lang="en-US" sz="2400" dirty="0" err="1"/>
              <a:t>logis</a:t>
            </a:r>
            <a:r>
              <a:rPr lang="en-US" sz="2400" dirty="0"/>
              <a:t>, </a:t>
            </a:r>
            <a:r>
              <a:rPr lang="en-US" sz="2400" dirty="0" err="1"/>
              <a:t>kritis</a:t>
            </a:r>
            <a:r>
              <a:rPr lang="en-US" sz="2400" dirty="0"/>
              <a:t>, </a:t>
            </a:r>
            <a:r>
              <a:rPr lang="en-US" sz="2400" dirty="0" err="1"/>
              <a:t>sistematis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inovatif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yang  </a:t>
            </a:r>
            <a:r>
              <a:rPr lang="en-US" sz="2400" dirty="0" err="1"/>
              <a:t>memperhatikan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humaniora</a:t>
            </a:r>
            <a:r>
              <a:rPr lang="en-US" sz="2400" dirty="0"/>
              <a:t>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keahliannya</a:t>
            </a:r>
            <a:endParaRPr lang="en-US" sz="2400" dirty="0"/>
          </a:p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KU2	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mandiri</a:t>
            </a:r>
            <a:r>
              <a:rPr lang="en-US" sz="2400" dirty="0"/>
              <a:t>, </a:t>
            </a:r>
            <a:r>
              <a:rPr lang="en-US" sz="2400" dirty="0" err="1"/>
              <a:t>bermutu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terukur</a:t>
            </a:r>
            <a:endParaRPr lang="en-US" sz="2400" dirty="0"/>
          </a:p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KU3	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mengkaji</a:t>
            </a:r>
            <a:r>
              <a:rPr lang="en-US" sz="2400" dirty="0"/>
              <a:t> </a:t>
            </a:r>
            <a:r>
              <a:rPr lang="en-US" sz="2400" dirty="0" err="1"/>
              <a:t>implikasi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yang </a:t>
            </a:r>
            <a:r>
              <a:rPr lang="en-US" sz="2400" dirty="0" err="1"/>
              <a:t>memperhatikan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humaniora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keahliannya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kaidah</a:t>
            </a:r>
            <a:r>
              <a:rPr lang="en-US" sz="2400" dirty="0"/>
              <a:t>, tata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, </a:t>
            </a:r>
            <a:r>
              <a:rPr lang="en-US" sz="2400" dirty="0" err="1"/>
              <a:t>gagasan</a:t>
            </a:r>
            <a:r>
              <a:rPr lang="en-US" sz="2400" dirty="0"/>
              <a:t>,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kritik</a:t>
            </a:r>
            <a:r>
              <a:rPr lang="en-US" sz="2400" dirty="0"/>
              <a:t> </a:t>
            </a:r>
            <a:r>
              <a:rPr lang="en-US" sz="2400" dirty="0" err="1"/>
              <a:t>seni</a:t>
            </a:r>
            <a:r>
              <a:rPr lang="en-US" sz="2400" dirty="0"/>
              <a:t>, 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deskripsi</a:t>
            </a:r>
            <a:r>
              <a:rPr lang="en-US" sz="2400" dirty="0"/>
              <a:t> </a:t>
            </a:r>
            <a:r>
              <a:rPr lang="en-US" sz="2400" dirty="0" err="1"/>
              <a:t>saintifik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kajiannya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skripsi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mengunggahnya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laman</a:t>
            </a:r>
            <a:r>
              <a:rPr lang="en-US" sz="2400" dirty="0"/>
              <a:t> </a:t>
            </a:r>
            <a:r>
              <a:rPr lang="en-US" sz="2400" dirty="0" err="1"/>
              <a:t>perguruan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endParaRPr lang="en-US" sz="2400" dirty="0"/>
          </a:p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KU4	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deskripsi</a:t>
            </a:r>
            <a:r>
              <a:rPr lang="en-US" sz="2400" dirty="0"/>
              <a:t> </a:t>
            </a:r>
            <a:r>
              <a:rPr lang="en-US" sz="2400" dirty="0" err="1"/>
              <a:t>saintifik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kajian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skripsi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mengunggahnya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laman</a:t>
            </a:r>
            <a:r>
              <a:rPr lang="en-US" sz="2400" dirty="0"/>
              <a:t> </a:t>
            </a:r>
            <a:r>
              <a:rPr lang="en-US" sz="2400" dirty="0" err="1"/>
              <a:t>perguruan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endParaRPr lang="en-US" sz="2400" dirty="0"/>
          </a:p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KU5	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keahliannya</a:t>
            </a:r>
            <a:r>
              <a:rPr lang="en-US" sz="2400" dirty="0"/>
              <a:t>,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3990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78136-F36D-6B4D-9F1E-5FCEC780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KETERAMPILAN UMUM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25131-69F9-BF46-A954-6D587C4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99817"/>
          </a:xfrm>
        </p:spPr>
        <p:txBody>
          <a:bodyPr anchor="t">
            <a:normAutofit/>
          </a:bodyPr>
          <a:lstStyle/>
          <a:p>
            <a:pPr marL="814388" indent="-79057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KU6	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memelihara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pembimbing</a:t>
            </a:r>
            <a:r>
              <a:rPr lang="en-US" sz="2400" dirty="0"/>
              <a:t>, </a:t>
            </a:r>
            <a:r>
              <a:rPr lang="en-US" sz="2400" dirty="0" err="1"/>
              <a:t>kolega</a:t>
            </a:r>
            <a:r>
              <a:rPr lang="en-US" sz="2400" dirty="0"/>
              <a:t>, </a:t>
            </a:r>
            <a:r>
              <a:rPr lang="en-US" sz="2400" dirty="0" err="1"/>
              <a:t>sejawat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lembaganya</a:t>
            </a:r>
            <a:endParaRPr lang="en-US" sz="2400" dirty="0"/>
          </a:p>
          <a:p>
            <a:pPr marL="814388" indent="-79057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KU7	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bertanggungjawab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supervisi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evaluasi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yang </a:t>
            </a:r>
            <a:r>
              <a:rPr lang="en-US" sz="2400" dirty="0" err="1"/>
              <a:t>ditugaskan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tanggungjawabnya</a:t>
            </a:r>
            <a:endParaRPr lang="en-US" sz="2400" dirty="0"/>
          </a:p>
          <a:p>
            <a:pPr marL="814388" indent="-79057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KU8	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proses </a:t>
            </a:r>
            <a:r>
              <a:rPr lang="en-US" sz="2400" dirty="0" err="1"/>
              <a:t>evaluasi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dibawah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jawabnya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mengelola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mandiri</a:t>
            </a:r>
            <a:endParaRPr lang="en-US" sz="2400" dirty="0"/>
          </a:p>
          <a:p>
            <a:pPr marL="814388" indent="-79057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KU9	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mendokumentasikan</a:t>
            </a:r>
            <a:r>
              <a:rPr lang="en-US" sz="2400" dirty="0"/>
              <a:t>, </a:t>
            </a:r>
            <a:r>
              <a:rPr lang="en-US" sz="2400" dirty="0" err="1"/>
              <a:t>menyimpan</a:t>
            </a:r>
            <a:r>
              <a:rPr lang="en-US" sz="2400" dirty="0"/>
              <a:t>, </a:t>
            </a:r>
            <a:r>
              <a:rPr lang="en-US" sz="2400" dirty="0" err="1"/>
              <a:t>mengamankan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data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menjamin</a:t>
            </a:r>
            <a:r>
              <a:rPr lang="en-US" sz="2400" dirty="0"/>
              <a:t> </a:t>
            </a:r>
            <a:r>
              <a:rPr lang="en-US" sz="2400" dirty="0" err="1"/>
              <a:t>kesahihan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plagiasi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8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78136-F36D-6B4D-9F1E-5FCEC780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KETERAMPILAN UMUM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25131-69F9-BF46-A954-6D587C4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99817"/>
          </a:xfrm>
        </p:spPr>
        <p:txBody>
          <a:bodyPr anchor="t">
            <a:normAutofit/>
          </a:bodyPr>
          <a:lstStyle/>
          <a:p>
            <a:pPr marL="574675" indent="-5508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u="sng" dirty="0"/>
              <a:t>TAMBAHAN: </a:t>
            </a:r>
          </a:p>
          <a:p>
            <a:pPr marL="1030288" indent="-100647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KU10	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memunculkan</a:t>
            </a:r>
            <a:r>
              <a:rPr lang="en-US" sz="2800" dirty="0"/>
              <a:t> ide-ide </a:t>
            </a:r>
            <a:r>
              <a:rPr lang="en-US" sz="2800" dirty="0" err="1"/>
              <a:t>kreatif</a:t>
            </a:r>
            <a:r>
              <a:rPr lang="en-US" sz="2800" dirty="0"/>
              <a:t>, </a:t>
            </a:r>
            <a:r>
              <a:rPr lang="en-US" sz="2800" dirty="0" err="1"/>
              <a:t>merancang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memetakan</a:t>
            </a:r>
            <a:r>
              <a:rPr lang="en-US" sz="2800" dirty="0"/>
              <a:t> </a:t>
            </a:r>
            <a:r>
              <a:rPr lang="en-US" sz="2800" dirty="0" err="1"/>
              <a:t>realisasi</a:t>
            </a:r>
            <a:r>
              <a:rPr lang="en-US" sz="2800" dirty="0"/>
              <a:t> ide </a:t>
            </a:r>
          </a:p>
          <a:p>
            <a:pPr marL="1030288" indent="-100647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KU11	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membaca</a:t>
            </a:r>
            <a:r>
              <a:rPr lang="en-US" sz="2800" dirty="0"/>
              <a:t> </a:t>
            </a:r>
            <a:r>
              <a:rPr lang="en-US" sz="2800" dirty="0" err="1"/>
              <a:t>situasi</a:t>
            </a:r>
            <a:r>
              <a:rPr lang="en-US" sz="2800" dirty="0"/>
              <a:t>,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beradaptasi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yang </a:t>
            </a:r>
            <a:r>
              <a:rPr lang="en-US" sz="2800" dirty="0" err="1"/>
              <a:t>berorientasi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prima</a:t>
            </a:r>
          </a:p>
        </p:txBody>
      </p:sp>
    </p:spTree>
    <p:extLst>
      <p:ext uri="{BB962C8B-B14F-4D97-AF65-F5344CB8AC3E}">
        <p14:creationId xmlns:p14="http://schemas.microsoft.com/office/powerpoint/2010/main" val="22305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78136-F36D-6B4D-9F1E-5FCEC780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KETERAMPILAN KHUSUS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25131-69F9-BF46-A954-6D587C4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99817"/>
          </a:xfrm>
        </p:spPr>
        <p:txBody>
          <a:bodyPr anchor="t">
            <a:normAutofit/>
          </a:bodyPr>
          <a:lstStyle/>
          <a:p>
            <a:pPr marL="1030288" indent="-100647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KK1	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memberdayakan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partisipatif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yang </a:t>
            </a:r>
            <a:r>
              <a:rPr lang="en-US" sz="2800" dirty="0" err="1"/>
              <a:t>berkelanjutan</a:t>
            </a:r>
            <a:r>
              <a:rPr lang="en-US" sz="2800" dirty="0"/>
              <a:t> </a:t>
            </a:r>
          </a:p>
          <a:p>
            <a:pPr marL="1030288" indent="-100647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KK2	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model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pemula</a:t>
            </a:r>
            <a:r>
              <a:rPr lang="en-US" sz="2800" dirty="0"/>
              <a:t> yang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endParaRPr lang="en-US" sz="2800" dirty="0"/>
          </a:p>
          <a:p>
            <a:pPr marL="1030288" indent="-100647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KK3	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minimal </a:t>
            </a:r>
            <a:r>
              <a:rPr lang="en-US" sz="2800" dirty="0" err="1"/>
              <a:t>purwarupa</a:t>
            </a:r>
            <a:r>
              <a:rPr lang="en-US" sz="2800" dirty="0"/>
              <a:t> di  TKT-4</a:t>
            </a:r>
          </a:p>
        </p:txBody>
      </p:sp>
    </p:spTree>
    <p:extLst>
      <p:ext uri="{BB962C8B-B14F-4D97-AF65-F5344CB8AC3E}">
        <p14:creationId xmlns:p14="http://schemas.microsoft.com/office/powerpoint/2010/main" val="40993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78136-F36D-6B4D-9F1E-5FCEC780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PENGETAHUAN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25131-69F9-BF46-A954-6D587C4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99817"/>
          </a:xfrm>
        </p:spPr>
        <p:txBody>
          <a:bodyPr anchor="t">
            <a:normAutofit/>
          </a:bodyPr>
          <a:lstStyle/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P1	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wawasan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endParaRPr lang="en-US" sz="2400" dirty="0"/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P2	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yang </a:t>
            </a:r>
            <a:r>
              <a:rPr lang="en-US" sz="2400" dirty="0" err="1"/>
              <a:t>didasari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Pancasila </a:t>
            </a:r>
            <a:r>
              <a:rPr lang="en-US" sz="2400" dirty="0" err="1"/>
              <a:t>dan</a:t>
            </a:r>
            <a:r>
              <a:rPr lang="en-US" sz="2400" dirty="0"/>
              <a:t> UUD 1945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P3	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prinsip-prinsip</a:t>
            </a:r>
            <a:r>
              <a:rPr lang="en-US" sz="2400" dirty="0"/>
              <a:t> </a:t>
            </a:r>
            <a:r>
              <a:rPr lang="en-US" sz="2400" dirty="0" err="1"/>
              <a:t>koperasi</a:t>
            </a:r>
            <a:r>
              <a:rPr lang="en-US" sz="2400" dirty="0"/>
              <a:t> Indonesia</a:t>
            </a:r>
          </a:p>
        </p:txBody>
      </p:sp>
    </p:spTree>
    <p:extLst>
      <p:ext uri="{BB962C8B-B14F-4D97-AF65-F5344CB8AC3E}">
        <p14:creationId xmlns:p14="http://schemas.microsoft.com/office/powerpoint/2010/main" val="18942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RUMUSAN CPL DAPAT DICEK DENGAN PERTANYAAN BERIKUT 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4695" y="1903751"/>
            <a:ext cx="11287593" cy="48272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2000" dirty="0" smtClean="0"/>
              <a:t>Apakah </a:t>
            </a:r>
            <a:r>
              <a:rPr lang="id-ID" sz="2000" dirty="0"/>
              <a:t>CPL dirumuskan sudah berdasarkan SN-Dikti, </a:t>
            </a:r>
            <a:r>
              <a:rPr lang="id-ID" sz="2000" dirty="0" smtClean="0"/>
              <a:t>khususnya </a:t>
            </a:r>
            <a:r>
              <a:rPr lang="fi-FI" sz="2000" dirty="0" smtClean="0"/>
              <a:t>bagian </a:t>
            </a:r>
            <a:r>
              <a:rPr lang="fi-FI" sz="2000" dirty="0"/>
              <a:t>sikap dan ketrampilan umum?</a:t>
            </a:r>
          </a:p>
          <a:p>
            <a:r>
              <a:rPr lang="id-ID" sz="2000" dirty="0" smtClean="0">
                <a:solidFill>
                  <a:srgbClr val="C00000"/>
                </a:solidFill>
              </a:rPr>
              <a:t>Apakah </a:t>
            </a:r>
            <a:r>
              <a:rPr lang="id-ID" sz="2000" dirty="0">
                <a:solidFill>
                  <a:srgbClr val="C00000"/>
                </a:solidFill>
              </a:rPr>
              <a:t>CPL dirumuskan sudah berdasarkan level KKNI</a:t>
            </a:r>
            <a:r>
              <a:rPr lang="id-ID" sz="2000" dirty="0" smtClean="0">
                <a:solidFill>
                  <a:srgbClr val="C00000"/>
                </a:solidFill>
              </a:rPr>
              <a:t>, khususnya </a:t>
            </a:r>
            <a:r>
              <a:rPr lang="id-ID" sz="2000" dirty="0">
                <a:solidFill>
                  <a:srgbClr val="C00000"/>
                </a:solidFill>
              </a:rPr>
              <a:t>bagian ketrampilan khusus dan pengetahuan?</a:t>
            </a:r>
          </a:p>
          <a:p>
            <a:r>
              <a:rPr lang="id-ID" sz="2000" dirty="0" smtClean="0"/>
              <a:t>Apakah </a:t>
            </a:r>
            <a:r>
              <a:rPr lang="id-ID" sz="2000" dirty="0"/>
              <a:t>CPL menggambarkan visi, missi perguruan tinggi, </a:t>
            </a:r>
            <a:r>
              <a:rPr lang="id-ID" sz="2000" dirty="0" smtClean="0"/>
              <a:t>fakultas atau </a:t>
            </a:r>
            <a:r>
              <a:rPr lang="id-ID" sz="2000" dirty="0"/>
              <a:t>jurusan?</a:t>
            </a:r>
          </a:p>
          <a:p>
            <a:r>
              <a:rPr lang="id-ID" sz="2000" dirty="0" smtClean="0"/>
              <a:t>Apakah </a:t>
            </a:r>
            <a:r>
              <a:rPr lang="id-ID" sz="2000" dirty="0"/>
              <a:t>CPL dirumuskan berdasarkan profil lulusan</a:t>
            </a:r>
            <a:r>
              <a:rPr lang="id-ID" sz="2000" dirty="0" smtClean="0"/>
              <a:t>?</a:t>
            </a:r>
          </a:p>
          <a:p>
            <a:r>
              <a:rPr lang="id-ID" sz="2000" dirty="0" smtClean="0"/>
              <a:t>Apakah </a:t>
            </a:r>
            <a:r>
              <a:rPr lang="id-ID" sz="2000" dirty="0"/>
              <a:t>profil lulusan sudah sesuai dengan kebutuhan bidang </a:t>
            </a:r>
            <a:r>
              <a:rPr lang="id-ID" sz="2000" dirty="0" smtClean="0"/>
              <a:t>kerja atau </a:t>
            </a:r>
            <a:r>
              <a:rPr lang="id-ID" sz="2000" dirty="0"/>
              <a:t>pemangku kepentingan?</a:t>
            </a:r>
          </a:p>
          <a:p>
            <a:r>
              <a:rPr lang="id-ID" sz="2000" dirty="0" smtClean="0"/>
              <a:t>Apakah </a:t>
            </a:r>
            <a:r>
              <a:rPr lang="id-ID" sz="2000" dirty="0"/>
              <a:t>CPL dapat dicapai dan diukur dalam </a:t>
            </a:r>
            <a:r>
              <a:rPr lang="id-ID" sz="2000" dirty="0" smtClean="0"/>
              <a:t>pembelajaran mahasiswa</a:t>
            </a:r>
            <a:r>
              <a:rPr lang="id-ID" sz="2000" dirty="0"/>
              <a:t>?, bagaiamana mencapai dan mengukur nya?</a:t>
            </a:r>
          </a:p>
          <a:p>
            <a:r>
              <a:rPr lang="id-ID" sz="2000" dirty="0" smtClean="0"/>
              <a:t>Apakah </a:t>
            </a:r>
            <a:r>
              <a:rPr lang="id-ID" sz="2000" dirty="0"/>
              <a:t>CPL dapat ditinjau dan dievaluasi setiap berkala?</a:t>
            </a:r>
          </a:p>
          <a:p>
            <a:r>
              <a:rPr lang="sv-SE" sz="2000" dirty="0" smtClean="0"/>
              <a:t>Bagaimana </a:t>
            </a:r>
            <a:r>
              <a:rPr lang="sv-SE" sz="2000" dirty="0"/>
              <a:t>CPL dapat diterjemahkan ke dalam ‘kemampuan nyata</a:t>
            </a:r>
            <a:r>
              <a:rPr lang="sv-SE" sz="2000" dirty="0" smtClean="0"/>
              <a:t>’</a:t>
            </a:r>
            <a:r>
              <a:rPr lang="id-ID" sz="2000" dirty="0" smtClean="0"/>
              <a:t> lulusan </a:t>
            </a:r>
            <a:r>
              <a:rPr lang="id-ID" sz="2000" dirty="0"/>
              <a:t>yang mencakup pengetahuan, ketrampilan dan sikap </a:t>
            </a:r>
            <a:r>
              <a:rPr lang="id-ID" sz="2000" dirty="0" smtClean="0"/>
              <a:t>yang </a:t>
            </a:r>
            <a:r>
              <a:rPr lang="sv-SE" sz="2000" dirty="0" smtClean="0"/>
              <a:t>dapat </a:t>
            </a:r>
            <a:r>
              <a:rPr lang="sv-SE" sz="2000" dirty="0"/>
              <a:t>diukur dan dicapai dalam mata kuliah?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6776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4715" y="4474564"/>
            <a:ext cx="8694295" cy="94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BAHAN KAJIAN DAN MATA KULIAH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D5F860-B3A1-DD4B-95E2-8E636604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Pemilihan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2A4B08-4B20-1649-AEBE-3F2919F8C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57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7030A0"/>
                </a:solidFill>
              </a:rPr>
              <a:t>Untuk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dapat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menguasai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semua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unsur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dalam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Capaian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Pembelajaran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en-US" sz="3600" b="1" dirty="0" err="1">
                <a:solidFill>
                  <a:srgbClr val="7030A0"/>
                </a:solidFill>
              </a:rPr>
              <a:t>bahan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kajian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apa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saja</a:t>
            </a:r>
            <a:r>
              <a:rPr lang="en-US" sz="3600" b="1" dirty="0">
                <a:solidFill>
                  <a:srgbClr val="7030A0"/>
                </a:solidFill>
              </a:rPr>
              <a:t> (</a:t>
            </a:r>
            <a:r>
              <a:rPr lang="en-US" sz="3600" b="1" dirty="0" err="1">
                <a:solidFill>
                  <a:srgbClr val="7030A0"/>
                </a:solidFill>
              </a:rPr>
              <a:t>keluasan</a:t>
            </a:r>
            <a:r>
              <a:rPr lang="en-US" sz="3600" b="1" dirty="0">
                <a:solidFill>
                  <a:srgbClr val="7030A0"/>
                </a:solidFill>
              </a:rPr>
              <a:t>) yang </a:t>
            </a:r>
            <a:r>
              <a:rPr lang="en-US" sz="3600" b="1" dirty="0" err="1">
                <a:solidFill>
                  <a:srgbClr val="7030A0"/>
                </a:solidFill>
              </a:rPr>
              <a:t>perlu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dipelajari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dan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seberapa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dalam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tingkat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penguasaannya</a:t>
            </a:r>
            <a:r>
              <a:rPr lang="en-US" sz="3600" b="1" dirty="0">
                <a:solidFill>
                  <a:srgbClr val="7030A0"/>
                </a:solidFill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38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17" t="14191" r="48924" b="43391"/>
          <a:stretch/>
        </p:blipFill>
        <p:spPr>
          <a:xfrm>
            <a:off x="329782" y="629586"/>
            <a:ext cx="4512041" cy="3335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803" t="58863" r="27727" b="8965"/>
          <a:stretch/>
        </p:blipFill>
        <p:spPr>
          <a:xfrm>
            <a:off x="1116768" y="4204741"/>
            <a:ext cx="2533337" cy="235345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14602" y="695482"/>
          <a:ext cx="6987457" cy="5877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129">
                  <a:extLst>
                    <a:ext uri="{9D8B030D-6E8A-4147-A177-3AD203B41FA5}">
                      <a16:colId xmlns:a16="http://schemas.microsoft.com/office/drawing/2014/main" xmlns="" val="1052591544"/>
                    </a:ext>
                  </a:extLst>
                </a:gridCol>
                <a:gridCol w="3417758">
                  <a:extLst>
                    <a:ext uri="{9D8B030D-6E8A-4147-A177-3AD203B41FA5}">
                      <a16:colId xmlns:a16="http://schemas.microsoft.com/office/drawing/2014/main" xmlns="" val="2259168705"/>
                    </a:ext>
                  </a:extLst>
                </a:gridCol>
                <a:gridCol w="2178570">
                  <a:extLst>
                    <a:ext uri="{9D8B030D-6E8A-4147-A177-3AD203B41FA5}">
                      <a16:colId xmlns:a16="http://schemas.microsoft.com/office/drawing/2014/main" xmlns="" val="1083027295"/>
                    </a:ext>
                  </a:extLst>
                </a:gridCol>
              </a:tblGrid>
              <a:tr h="65307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Domain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Inti Konseptual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Kemampuan yang Dihasilkan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 anchor="ctr"/>
                </a:tc>
                <a:extLst>
                  <a:ext uri="{0D108BD9-81ED-4DB2-BD59-A6C34878D82A}">
                    <a16:rowId xmlns:a16="http://schemas.microsoft.com/office/drawing/2014/main" xmlns="" val="2971777451"/>
                  </a:ext>
                </a:extLst>
              </a:tr>
              <a:tr h="19592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Kognitif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Berisi penguasaan pengetahuan yang akan dikuasai.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Pertanyaan: kemampuan apa yang saya harapkan dari mahasiswa saya untuk menguasai pengetahuan tertentu?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>
                          <a:effectLst/>
                        </a:rPr>
                        <a:t>Conceptualization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>
                          <a:effectLst/>
                        </a:rPr>
                        <a:t>Comprehension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>
                          <a:effectLst/>
                        </a:rPr>
                        <a:t>Application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>
                          <a:effectLst/>
                        </a:rPr>
                        <a:t>Evaluation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>
                          <a:effectLst/>
                        </a:rPr>
                        <a:t>Synthesis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/>
                </a:tc>
                <a:extLst>
                  <a:ext uri="{0D108BD9-81ED-4DB2-BD59-A6C34878D82A}">
                    <a16:rowId xmlns:a16="http://schemas.microsoft.com/office/drawing/2014/main" xmlns="" val="2694185494"/>
                  </a:ext>
                </a:extLst>
              </a:tr>
              <a:tr h="163269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Afeksi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Berisi tentang penguasaan sebuah emosi tertentu.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Pertanyaan: apa yang saya harapkan pembelajar rasakan atau pikirkan secara mendalam?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>
                          <a:effectLst/>
                        </a:rPr>
                        <a:t>Receiving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>
                          <a:effectLst/>
                        </a:rPr>
                        <a:t>Responding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>
                          <a:effectLst/>
                        </a:rPr>
                        <a:t>Valuing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>
                          <a:effectLst/>
                        </a:rPr>
                        <a:t>Organizing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>
                          <a:effectLst/>
                        </a:rPr>
                        <a:t>Characterizing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/>
                </a:tc>
                <a:extLst>
                  <a:ext uri="{0D108BD9-81ED-4DB2-BD59-A6C34878D82A}">
                    <a16:rowId xmlns:a16="http://schemas.microsoft.com/office/drawing/2014/main" xmlns="" val="1448031397"/>
                  </a:ext>
                </a:extLst>
              </a:tr>
              <a:tr h="163269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Psikomotor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Penguasaan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kemampuan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fisik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mekanik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Pertanyaan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kemampuan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fisik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apa</a:t>
                      </a:r>
                      <a:r>
                        <a:rPr lang="en-US" sz="1800" dirty="0" smtClean="0">
                          <a:effectLst/>
                        </a:rPr>
                        <a:t> yang </a:t>
                      </a:r>
                      <a:r>
                        <a:rPr lang="en-US" sz="1800" dirty="0" err="1">
                          <a:effectLst/>
                        </a:rPr>
                        <a:t>saya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harapkan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dikuasai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oleh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pembelajar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Perception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Simulation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Conformation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Production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Mastery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/>
                </a:tc>
                <a:extLst>
                  <a:ext uri="{0D108BD9-81ED-4DB2-BD59-A6C34878D82A}">
                    <a16:rowId xmlns:a16="http://schemas.microsoft.com/office/drawing/2014/main" xmlns="" val="4235936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> Nasional Indonesia (</a:t>
            </a:r>
            <a:r>
              <a:rPr lang="en-US" dirty="0" err="1" smtClean="0"/>
              <a:t>kkni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44" t="12142" r="17356" b="7326"/>
          <a:stretch/>
        </p:blipFill>
        <p:spPr>
          <a:xfrm>
            <a:off x="74952" y="1826231"/>
            <a:ext cx="6985416" cy="479942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300209" y="3777521"/>
            <a:ext cx="584616" cy="734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24667" y="1991122"/>
            <a:ext cx="3822494" cy="44546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IMPLIKASI KKNI </a:t>
            </a:r>
            <a:r>
              <a:rPr lang="en-US" sz="2400" dirty="0" err="1" smtClean="0"/>
              <a:t>ke</a:t>
            </a:r>
            <a:r>
              <a:rPr lang="en-US" sz="2400" dirty="0" smtClean="0"/>
              <a:t> PT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Penataan</a:t>
            </a:r>
            <a:r>
              <a:rPr lang="en-US" sz="2400" dirty="0" smtClean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strata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Penyetaraan</a:t>
            </a:r>
            <a:r>
              <a:rPr lang="en-US" sz="2400" dirty="0" smtClean="0"/>
              <a:t>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  <a:r>
              <a:rPr lang="en-US" sz="2400" dirty="0" err="1"/>
              <a:t>lulusan</a:t>
            </a:r>
            <a:r>
              <a:rPr lang="en-US" sz="2400" dirty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Penjaminan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/>
              <a:t>kurikulum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Menfasilitasi</a:t>
            </a:r>
            <a:r>
              <a:rPr lang="en-US" sz="2400" dirty="0" smtClean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hayat</a:t>
            </a:r>
            <a:r>
              <a:rPr lang="en-US" sz="2400" dirty="0"/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8004748" y="4691921"/>
            <a:ext cx="3606060" cy="839449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17" t="14191" r="48924" b="43391"/>
          <a:stretch/>
        </p:blipFill>
        <p:spPr>
          <a:xfrm>
            <a:off x="329782" y="629586"/>
            <a:ext cx="4512041" cy="3335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803" t="58863" r="27727" b="8965"/>
          <a:stretch/>
        </p:blipFill>
        <p:spPr>
          <a:xfrm>
            <a:off x="1116768" y="4204741"/>
            <a:ext cx="2533337" cy="2353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549" t="26895" r="17472" b="10400"/>
          <a:stretch/>
        </p:blipFill>
        <p:spPr>
          <a:xfrm>
            <a:off x="4857209" y="427220"/>
            <a:ext cx="7334791" cy="39795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06714" y="52466"/>
            <a:ext cx="5006715" cy="3747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TINGKAT KEDALAMAN KOGNITIF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8816" t="30994" r="18164" b="26793"/>
          <a:stretch/>
        </p:blipFill>
        <p:spPr>
          <a:xfrm>
            <a:off x="5036495" y="4452214"/>
            <a:ext cx="6146167" cy="23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65A4D977-36AA-C343-8070-474851012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59" y="124499"/>
            <a:ext cx="10137664" cy="673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59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PENENTUAN BAHAN KAJIAN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50713"/>
            <a:ext cx="11029615" cy="140215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i="1" dirty="0" smtClean="0"/>
              <a:t>Body of Knowledge </a:t>
            </a:r>
            <a:r>
              <a:rPr lang="en-US" sz="2400" dirty="0" smtClean="0"/>
              <a:t>(</a:t>
            </a:r>
            <a:r>
              <a:rPr lang="en-US" sz="2400" dirty="0" err="1" smtClean="0"/>
              <a:t>BoK</a:t>
            </a:r>
            <a:r>
              <a:rPr lang="en-US" sz="2400" dirty="0" smtClean="0"/>
              <a:t>) : </a:t>
            </a:r>
            <a:r>
              <a:rPr lang="en-US" sz="2400" dirty="0" err="1" smtClean="0"/>
              <a:t>tuliskan</a:t>
            </a:r>
            <a:r>
              <a:rPr lang="en-US" sz="2400" dirty="0" smtClean="0"/>
              <a:t>/</a:t>
            </a:r>
            <a:r>
              <a:rPr lang="en-US" sz="2400" dirty="0" err="1" smtClean="0"/>
              <a:t>gambarkan</a:t>
            </a:r>
            <a:r>
              <a:rPr lang="en-US" sz="2400" dirty="0" smtClean="0"/>
              <a:t> </a:t>
            </a:r>
            <a:r>
              <a:rPr lang="en-US" sz="2400" dirty="0" err="1" smtClean="0"/>
              <a:t>cabang</a:t>
            </a:r>
            <a:r>
              <a:rPr lang="en-US" sz="2400" dirty="0" smtClean="0"/>
              <a:t>/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dikembangkan</a:t>
            </a:r>
            <a:r>
              <a:rPr lang="en-US" sz="2400" dirty="0" smtClean="0"/>
              <a:t> di program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penentuan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kajian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Buatlah</a:t>
            </a:r>
            <a:r>
              <a:rPr lang="en-US" sz="2400" dirty="0" smtClean="0"/>
              <a:t> </a:t>
            </a:r>
            <a:r>
              <a:rPr lang="en-US" sz="2400" dirty="0" err="1" smtClean="0"/>
              <a:t>pemetaan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kajian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capaian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endParaRPr lang="en-US" sz="2400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07" y="3243798"/>
            <a:ext cx="10613800" cy="17629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169B94B-54AE-EB4F-9AE4-1B6286CC1030}"/>
              </a:ext>
            </a:extLst>
          </p:cNvPr>
          <p:cNvSpPr txBox="1">
            <a:spLocks/>
          </p:cNvSpPr>
          <p:nvPr/>
        </p:nvSpPr>
        <p:spPr>
          <a:xfrm>
            <a:off x="5276538" y="5261549"/>
            <a:ext cx="6153462" cy="1446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Wingdings 2" panose="05020102010507070707" pitchFamily="18" charset="2"/>
              <a:buNone/>
            </a:pPr>
            <a:endParaRPr lang="en-US" sz="140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sz="1400" smtClean="0">
                <a:solidFill>
                  <a:schemeClr val="tx1"/>
                </a:solidFill>
              </a:rPr>
              <a:t>BK diambil dari:</a:t>
            </a:r>
          </a:p>
          <a:p>
            <a:pPr algn="just">
              <a:lnSpc>
                <a:spcPct val="120000"/>
              </a:lnSpc>
            </a:pPr>
            <a:r>
              <a:rPr lang="en-US" sz="1400" smtClean="0">
                <a:solidFill>
                  <a:schemeClr val="tx1"/>
                </a:solidFill>
              </a:rPr>
              <a:t>Peta keilmuan yang menjadi ciri Prodi </a:t>
            </a:r>
          </a:p>
          <a:p>
            <a:pPr algn="just">
              <a:lnSpc>
                <a:spcPct val="120000"/>
              </a:lnSpc>
            </a:pPr>
            <a:r>
              <a:rPr lang="en-US" sz="1400" smtClean="0">
                <a:solidFill>
                  <a:schemeClr val="tx1"/>
                </a:solidFill>
              </a:rPr>
              <a:t>Khasanah keilmuan Universitas Trilogi yang akan dibangun oleh Prodi</a:t>
            </a:r>
          </a:p>
          <a:p>
            <a:pPr algn="just">
              <a:lnSpc>
                <a:spcPct val="120000"/>
              </a:lnSpc>
            </a:pPr>
            <a:r>
              <a:rPr lang="en-US" sz="1400" smtClean="0">
                <a:solidFill>
                  <a:schemeClr val="tx1"/>
                </a:solidFill>
              </a:rPr>
              <a:t>Bidang/cabang IPTEKS tertentu</a:t>
            </a:r>
          </a:p>
          <a:p>
            <a:pPr algn="just">
              <a:lnSpc>
                <a:spcPct val="120000"/>
              </a:lnSpc>
            </a:pPr>
            <a:r>
              <a:rPr lang="en-US" sz="1400" smtClean="0">
                <a:solidFill>
                  <a:schemeClr val="tx1"/>
                </a:solidFill>
              </a:rPr>
              <a:t>Kebutuhan dunia kerja/profesi</a:t>
            </a:r>
          </a:p>
          <a:p>
            <a:pPr algn="just">
              <a:lnSpc>
                <a:spcPct val="12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21" t="18289" r="20698" b="26179"/>
          <a:stretch/>
        </p:blipFill>
        <p:spPr>
          <a:xfrm>
            <a:off x="674557" y="1109272"/>
            <a:ext cx="10178322" cy="546203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9506" y="644578"/>
            <a:ext cx="7899817" cy="419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TINGKAT KEDALAMAN DAN KELUASAN MATERI PEMBELAJARAN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78136-F36D-6B4D-9F1E-5FCEC780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BAHAN KAJIAN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25131-69F9-BF46-A954-6D587C45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266155" cy="4448904"/>
          </a:xfrm>
        </p:spPr>
        <p:txBody>
          <a:bodyPr anchor="t">
            <a:normAutofit fontScale="77500" lnSpcReduction="20000"/>
          </a:bodyPr>
          <a:lstStyle/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INTI KEILMUAN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BERBASIS PRODI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IPTEKS PENDUKUNG: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BK1	</a:t>
            </a:r>
            <a:r>
              <a:rPr lang="en-US" sz="2400" dirty="0" err="1"/>
              <a:t>Inovasi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endParaRPr lang="en-US" sz="2400" dirty="0"/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BK2	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endParaRPr lang="en-US" sz="2400" dirty="0"/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BK3	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Kepemimpinan</a:t>
            </a:r>
            <a:r>
              <a:rPr lang="en-US" sz="2400" dirty="0"/>
              <a:t> Pancasila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BK4	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Biru</a:t>
            </a:r>
            <a:endParaRPr lang="en-US" sz="2400" dirty="0"/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BK5	UUD 1945 (</a:t>
            </a:r>
            <a:r>
              <a:rPr lang="en-US" sz="2400" dirty="0" err="1"/>
              <a:t>Pembukaan</a:t>
            </a:r>
            <a:r>
              <a:rPr lang="en-US" sz="2400" dirty="0"/>
              <a:t>, </a:t>
            </a:r>
            <a:r>
              <a:rPr lang="en-US" sz="2400" dirty="0" err="1"/>
              <a:t>Batang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Penjelasannya</a:t>
            </a:r>
            <a:r>
              <a:rPr lang="en-US" sz="2400" dirty="0"/>
              <a:t>)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BK6	</a:t>
            </a:r>
            <a:r>
              <a:rPr lang="en-US" sz="2400" dirty="0" err="1"/>
              <a:t>Pasal</a:t>
            </a:r>
            <a:r>
              <a:rPr lang="en-US" sz="2400" dirty="0"/>
              <a:t> 33 UUD 1945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Penjelasannya</a:t>
            </a:r>
            <a:endParaRPr lang="en-US" sz="2400" dirty="0"/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BK7	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Masyarakat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BK8	TOEFL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BK9	Business Development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E3F270A-D675-6F40-BC39-565EF1064AA0}"/>
              </a:ext>
            </a:extLst>
          </p:cNvPr>
          <p:cNvSpPr txBox="1">
            <a:spLocks/>
          </p:cNvSpPr>
          <p:nvPr/>
        </p:nvSpPr>
        <p:spPr>
          <a:xfrm>
            <a:off x="6344653" y="2329583"/>
            <a:ext cx="5266155" cy="429981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BK10	Business Pitch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BK11	Digital Marketing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BK12	SDGs 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BK13	Career Planning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BK14	</a:t>
            </a:r>
            <a:r>
              <a:rPr lang="en-US" sz="2400" dirty="0" err="1"/>
              <a:t>Dinamika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endParaRPr lang="en-US" sz="2400" dirty="0"/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BK15	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endParaRPr lang="en-US" sz="2400" dirty="0"/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BK16	Literacy Skill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BK17	Agama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BK18	Pancasila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Kewarganegaraan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36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78136-F36D-6B4D-9F1E-5FCEC780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BAHAN KAJIAN (2)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E3F270A-D675-6F40-BC39-565EF1064AA0}"/>
              </a:ext>
            </a:extLst>
          </p:cNvPr>
          <p:cNvSpPr txBox="1">
            <a:spLocks/>
          </p:cNvSpPr>
          <p:nvPr/>
        </p:nvSpPr>
        <p:spPr>
          <a:xfrm>
            <a:off x="581192" y="2240131"/>
            <a:ext cx="5266155" cy="4299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IPTEKS MASA DEPAN: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BK19	TKT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US" sz="2400" dirty="0"/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2400" dirty="0"/>
              <a:t>CIRI PT: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2400" dirty="0"/>
              <a:t>BK20	</a:t>
            </a:r>
            <a:r>
              <a:rPr lang="en-US" sz="2400" dirty="0" err="1"/>
              <a:t>Teknososiopreneur</a:t>
            </a:r>
            <a:endParaRPr lang="en-US" sz="2400" dirty="0"/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2400" dirty="0"/>
              <a:t>BK21	</a:t>
            </a:r>
            <a:r>
              <a:rPr lang="en-US" sz="2400" dirty="0" err="1"/>
              <a:t>Kolaborasi</a:t>
            </a:r>
            <a:endParaRPr lang="en-US" sz="2400" dirty="0"/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2400" dirty="0"/>
              <a:t>BK22	</a:t>
            </a:r>
            <a:r>
              <a:rPr lang="en-US" sz="2400" dirty="0" err="1"/>
              <a:t>Kemandirian</a:t>
            </a:r>
            <a:endParaRPr lang="en-US" sz="2400" dirty="0"/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2400" dirty="0"/>
              <a:t>BK23	Nilai-</a:t>
            </a:r>
            <a:r>
              <a:rPr lang="en-US" sz="2400" dirty="0" err="1"/>
              <a:t>nilai</a:t>
            </a:r>
            <a:r>
              <a:rPr lang="en-US" sz="2400" dirty="0"/>
              <a:t> Pancasila</a:t>
            </a:r>
          </a:p>
          <a:p>
            <a:pPr marL="693738" indent="-669925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03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21" t="13371" r="11712" b="13064"/>
          <a:stretch/>
        </p:blipFill>
        <p:spPr>
          <a:xfrm>
            <a:off x="224852" y="359764"/>
            <a:ext cx="11499420" cy="61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08" t="16445" r="19201" b="13268"/>
          <a:stretch/>
        </p:blipFill>
        <p:spPr>
          <a:xfrm>
            <a:off x="1618938" y="974360"/>
            <a:ext cx="8274571" cy="58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C40E3B-1A7F-BB44-81FC-7B3AF495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PEMETAAN CPL DAN TOP 10 SOFT-SKILL IN 2020</a:t>
            </a:r>
            <a:br>
              <a:rPr lang="en-US" dirty="0"/>
            </a:br>
            <a:r>
              <a:rPr lang="en-US" sz="1050" dirty="0"/>
              <a:t>(</a:t>
            </a:r>
            <a:r>
              <a:rPr lang="en-US" sz="1050" dirty="0" err="1"/>
              <a:t>Berdasarkan</a:t>
            </a:r>
            <a:r>
              <a:rPr lang="en-US" sz="1050" dirty="0"/>
              <a:t> “future of job report, world economic forum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D38BE45-2344-9A48-969B-7191B0A1F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12410"/>
              </p:ext>
            </p:extLst>
          </p:nvPr>
        </p:nvGraphicFramePr>
        <p:xfrm>
          <a:off x="581025" y="1983886"/>
          <a:ext cx="11029950" cy="4670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852">
                  <a:extLst>
                    <a:ext uri="{9D8B030D-6E8A-4147-A177-3AD203B41FA5}">
                      <a16:colId xmlns:a16="http://schemas.microsoft.com/office/drawing/2014/main" xmlns="" val="1691926432"/>
                    </a:ext>
                  </a:extLst>
                </a:gridCol>
                <a:gridCol w="2077590">
                  <a:extLst>
                    <a:ext uri="{9D8B030D-6E8A-4147-A177-3AD203B41FA5}">
                      <a16:colId xmlns:a16="http://schemas.microsoft.com/office/drawing/2014/main" xmlns="" val="1689375927"/>
                    </a:ext>
                  </a:extLst>
                </a:gridCol>
                <a:gridCol w="5125508">
                  <a:extLst>
                    <a:ext uri="{9D8B030D-6E8A-4147-A177-3AD203B41FA5}">
                      <a16:colId xmlns:a16="http://schemas.microsoft.com/office/drawing/2014/main" xmlns="" val="789217342"/>
                    </a:ext>
                  </a:extLst>
                </a:gridCol>
              </a:tblGrid>
              <a:tr h="3975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 10 SOFT-SKILL IN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MATA KULIAH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9261270"/>
                  </a:ext>
                </a:extLst>
              </a:tr>
              <a:tr h="397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 Problem Solving</a:t>
                      </a:r>
                    </a:p>
                  </a:txBody>
                  <a:tcPr marL="186841" marR="18684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Teknososiopreneur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2, KKN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6434701"/>
                  </a:ext>
                </a:extLst>
              </a:tr>
              <a:tr h="397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 Thinking</a:t>
                      </a:r>
                    </a:p>
                  </a:txBody>
                  <a:tcPr marL="186841" marR="18684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Bahasa Indonesia, Bahasa </a:t>
                      </a:r>
                      <a:r>
                        <a:rPr lang="en-US" dirty="0" err="1"/>
                        <a:t>Inggris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182489"/>
                  </a:ext>
                </a:extLst>
              </a:tr>
              <a:tr h="397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Creativity</a:t>
                      </a:r>
                    </a:p>
                  </a:txBody>
                  <a:tcPr marL="186841" marR="18684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Teknososiopreneur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198760"/>
                  </a:ext>
                </a:extLst>
              </a:tr>
              <a:tr h="397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Management</a:t>
                      </a:r>
                    </a:p>
                  </a:txBody>
                  <a:tcPr marL="186841" marR="18684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KU6, KU7, KU8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Teknososiopreneur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2, KKN,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Bisnis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1777742"/>
                  </a:ext>
                </a:extLst>
              </a:tr>
              <a:tr h="397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Coordinating with Others</a:t>
                      </a:r>
                    </a:p>
                  </a:txBody>
                  <a:tcPr marL="186841" marR="18684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KU6, KU7, KU8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Teknososiopreneur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2, KKN,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Bisnis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977845"/>
                  </a:ext>
                </a:extLst>
              </a:tr>
              <a:tr h="397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Emotional Intelligence</a:t>
                      </a:r>
                    </a:p>
                  </a:txBody>
                  <a:tcPr marL="186841" marR="18684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Teknososiopreneur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2, KKN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4293615"/>
                  </a:ext>
                </a:extLst>
              </a:tr>
              <a:tr h="397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Judgment and Decision Making</a:t>
                      </a:r>
                    </a:p>
                  </a:txBody>
                  <a:tcPr marL="186841" marR="18684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Teknososiopreneur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2, KKN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7915106"/>
                  </a:ext>
                </a:extLst>
              </a:tr>
              <a:tr h="695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Orientation</a:t>
                      </a:r>
                    </a:p>
                  </a:txBody>
                  <a:tcPr marL="186841" marR="18684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Manajemen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Kepemimpinan</a:t>
                      </a:r>
                      <a:r>
                        <a:rPr lang="en-US" dirty="0"/>
                        <a:t>, KKN,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Bisnis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7757893"/>
                  </a:ext>
                </a:extLst>
              </a:tr>
              <a:tr h="397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Negotiation</a:t>
                      </a:r>
                    </a:p>
                  </a:txBody>
                  <a:tcPr marL="186841" marR="18684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KKN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3702198"/>
                  </a:ext>
                </a:extLst>
              </a:tr>
              <a:tr h="39752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Cognitive Flexibility</a:t>
                      </a:r>
                      <a:endParaRPr lang="en-US" dirty="0"/>
                    </a:p>
                  </a:txBody>
                  <a:tcPr marL="186841" marR="18684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KKN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201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7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C40E3B-1A7F-BB44-81FC-7B3AF495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PEMETAAN BAHAN KAJIAN, CPL, DAN MATA KULIAH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D38BE45-2344-9A48-969B-7191B0A1F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534600"/>
              </p:ext>
            </p:extLst>
          </p:nvPr>
        </p:nvGraphicFramePr>
        <p:xfrm>
          <a:off x="581025" y="1831488"/>
          <a:ext cx="1102995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852">
                  <a:extLst>
                    <a:ext uri="{9D8B030D-6E8A-4147-A177-3AD203B41FA5}">
                      <a16:colId xmlns:a16="http://schemas.microsoft.com/office/drawing/2014/main" xmlns="" val="1691926432"/>
                    </a:ext>
                  </a:extLst>
                </a:gridCol>
                <a:gridCol w="3838052">
                  <a:extLst>
                    <a:ext uri="{9D8B030D-6E8A-4147-A177-3AD203B41FA5}">
                      <a16:colId xmlns:a16="http://schemas.microsoft.com/office/drawing/2014/main" xmlns="" val="1689375927"/>
                    </a:ext>
                  </a:extLst>
                </a:gridCol>
                <a:gridCol w="3365046">
                  <a:extLst>
                    <a:ext uri="{9D8B030D-6E8A-4147-A177-3AD203B41FA5}">
                      <a16:colId xmlns:a16="http://schemas.microsoft.com/office/drawing/2014/main" xmlns="" val="789217342"/>
                    </a:ext>
                  </a:extLst>
                </a:gridCol>
              </a:tblGrid>
              <a:tr h="3258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MATA KULIAH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9261270"/>
                  </a:ext>
                </a:extLst>
              </a:tr>
              <a:tr h="325876">
                <a:tc>
                  <a:txBody>
                    <a:bodyPr/>
                    <a:lstStyle/>
                    <a:p>
                      <a:r>
                        <a:rPr lang="en-US" dirty="0"/>
                        <a:t>Agama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S1, S2, 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BK17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6434701"/>
                  </a:ext>
                </a:extLst>
              </a:tr>
              <a:tr h="325876">
                <a:tc>
                  <a:txBody>
                    <a:bodyPr/>
                    <a:lstStyle/>
                    <a:p>
                      <a:r>
                        <a:rPr lang="en-US" dirty="0" err="1"/>
                        <a:t>PPKn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S1, S2, S4, S5, 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BK18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182489"/>
                  </a:ext>
                </a:extLst>
              </a:tr>
              <a:tr h="325876">
                <a:tc>
                  <a:txBody>
                    <a:bodyPr/>
                    <a:lstStyle/>
                    <a:p>
                      <a:r>
                        <a:rPr lang="en-US" dirty="0"/>
                        <a:t>Bahasa Indonesia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S8, KU1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BK16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198760"/>
                  </a:ext>
                </a:extLst>
              </a:tr>
              <a:tr h="325876">
                <a:tc>
                  <a:txBody>
                    <a:bodyPr/>
                    <a:lstStyle/>
                    <a:p>
                      <a:r>
                        <a:rPr lang="en-US" dirty="0"/>
                        <a:t>Bahasa </a:t>
                      </a:r>
                      <a:r>
                        <a:rPr lang="en-US" dirty="0" err="1"/>
                        <a:t>Inggris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S8, KU1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BK8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1777742"/>
                  </a:ext>
                </a:extLst>
              </a:tr>
              <a:tr h="325876">
                <a:tc>
                  <a:txBody>
                    <a:bodyPr/>
                    <a:lstStyle/>
                    <a:p>
                      <a:r>
                        <a:rPr lang="en-US" dirty="0"/>
                        <a:t>Citra </a:t>
                      </a:r>
                      <a:r>
                        <a:rPr lang="en-US" dirty="0" err="1"/>
                        <a:t>Diri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Pengembangan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Kepribadian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S5, S6, S11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BK13, BK14, BK21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977845"/>
                  </a:ext>
                </a:extLst>
              </a:tr>
              <a:tr h="325876">
                <a:tc>
                  <a:txBody>
                    <a:bodyPr/>
                    <a:lstStyle/>
                    <a:p>
                      <a:r>
                        <a:rPr lang="en-US" dirty="0" err="1"/>
                        <a:t>Manajemen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Kepemimpinan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S1, S5, S7, S10, S11, KU11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BK2, BK3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4293615"/>
                  </a:ext>
                </a:extLst>
              </a:tr>
              <a:tr h="562470">
                <a:tc>
                  <a:txBody>
                    <a:bodyPr/>
                    <a:lstStyle/>
                    <a:p>
                      <a:r>
                        <a:rPr lang="en-US" dirty="0" err="1"/>
                        <a:t>Teknososiopreneur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S6, S10, S11, KU2, KU3, KU5, KU7,  KU8, KU10, KK2, KK3, 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BK1, BK4, BK9, BK10, BK11, BK12, BK19, BK20, BK22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7915106"/>
                  </a:ext>
                </a:extLst>
              </a:tr>
              <a:tr h="325876"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S3, S4,  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BK5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7757893"/>
                  </a:ext>
                </a:extLst>
              </a:tr>
              <a:tr h="562470">
                <a:tc>
                  <a:txBody>
                    <a:bodyPr/>
                    <a:lstStyle/>
                    <a:p>
                      <a:r>
                        <a:rPr lang="en-US" dirty="0"/>
                        <a:t>KKN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S3, S6, S7, S9, S11, KU2, KU4, KU5, KU8, KU9, KU11, KK1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BK7, BK23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3702198"/>
                  </a:ext>
                </a:extLst>
              </a:tr>
              <a:tr h="325876">
                <a:tc>
                  <a:txBody>
                    <a:bodyPr/>
                    <a:lstStyle/>
                    <a:p>
                      <a:r>
                        <a:rPr lang="en-US" dirty="0" err="1"/>
                        <a:t>Koperasi</a:t>
                      </a:r>
                      <a:r>
                        <a:rPr lang="en-US" dirty="0"/>
                        <a:t> Indonesia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S3,  S10, 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BK6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2014463"/>
                  </a:ext>
                </a:extLst>
              </a:tr>
              <a:tr h="325876">
                <a:tc>
                  <a:txBody>
                    <a:bodyPr/>
                    <a:lstStyle/>
                    <a:p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Bisnis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S6, KU6, KU11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BK15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1890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7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Kurikulum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(KPT)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DEFINISI: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Kurikulum</a:t>
            </a:r>
            <a:r>
              <a:rPr lang="en-US" sz="2000" dirty="0" smtClean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b="1" dirty="0" smtClean="0"/>
              <a:t>SEPERANGKAT RENCANA DAN PENGATURAN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/>
              <a:t>tujuan</a:t>
            </a:r>
            <a:r>
              <a:rPr lang="en-US" sz="2000" dirty="0"/>
              <a:t>, </a:t>
            </a:r>
            <a:r>
              <a:rPr lang="en-US" sz="2000" dirty="0" err="1"/>
              <a:t>isi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ajar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b="1" dirty="0" smtClean="0"/>
              <a:t>SEBAGAI PEDOMAN PENYELENGGARAAN KEGIATAN PEMBELAJARAN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Tinggi.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rgbClr val="FF0000"/>
                </a:solidFill>
              </a:rPr>
              <a:t>UU No 12 </a:t>
            </a:r>
            <a:r>
              <a:rPr lang="en-US" sz="2000" dirty="0" err="1">
                <a:solidFill>
                  <a:srgbClr val="FF0000"/>
                </a:solidFill>
              </a:rPr>
              <a:t>Tahun</a:t>
            </a:r>
            <a:r>
              <a:rPr lang="en-US" sz="2000" dirty="0">
                <a:solidFill>
                  <a:srgbClr val="FF0000"/>
                </a:solidFill>
              </a:rPr>
              <a:t> 2012 </a:t>
            </a:r>
            <a:r>
              <a:rPr lang="en-US" sz="2000" dirty="0" err="1">
                <a:solidFill>
                  <a:srgbClr val="FF0000"/>
                </a:solidFill>
              </a:rPr>
              <a:t>Pasal</a:t>
            </a:r>
            <a:r>
              <a:rPr lang="en-US" sz="2000" dirty="0">
                <a:solidFill>
                  <a:srgbClr val="FF0000"/>
                </a:solidFill>
              </a:rPr>
              <a:t> 35 </a:t>
            </a:r>
            <a:r>
              <a:rPr lang="en-US" sz="2000" dirty="0" err="1">
                <a:solidFill>
                  <a:srgbClr val="FF0000"/>
                </a:solidFill>
              </a:rPr>
              <a:t>ayat</a:t>
            </a:r>
            <a:r>
              <a:rPr lang="en-US" sz="2000" dirty="0">
                <a:solidFill>
                  <a:srgbClr val="FF0000"/>
                </a:solidFill>
              </a:rPr>
              <a:t> (1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Kurikulum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seperangkat</a:t>
            </a:r>
            <a:r>
              <a:rPr lang="en-US" sz="2000" dirty="0"/>
              <a:t> </a:t>
            </a:r>
            <a:r>
              <a:rPr lang="en-US" sz="2000" dirty="0" err="1"/>
              <a:t>rencana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pengaturan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r>
              <a:rPr lang="en-US" sz="2000" dirty="0"/>
              <a:t>,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kajian</a:t>
            </a:r>
            <a:r>
              <a:rPr lang="en-US" sz="2000" dirty="0"/>
              <a:t>, proses,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pedoman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program </a:t>
            </a:r>
            <a:r>
              <a:rPr lang="en-US" sz="2000" dirty="0" err="1"/>
              <a:t>studi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Permenristekdikti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No. 44 </a:t>
            </a:r>
            <a:r>
              <a:rPr lang="en-US" sz="2000" dirty="0" err="1">
                <a:solidFill>
                  <a:srgbClr val="FF0000"/>
                </a:solidFill>
              </a:rPr>
              <a:t>Tahun</a:t>
            </a:r>
            <a:r>
              <a:rPr lang="en-US" sz="2000" dirty="0">
                <a:solidFill>
                  <a:srgbClr val="FF0000"/>
                </a:solidFill>
              </a:rPr>
              <a:t> 2015 </a:t>
            </a:r>
            <a:r>
              <a:rPr lang="en-US" sz="2000" dirty="0" err="1">
                <a:solidFill>
                  <a:srgbClr val="FF0000"/>
                </a:solidFill>
              </a:rPr>
              <a:t>Pasal</a:t>
            </a:r>
            <a:r>
              <a:rPr lang="en-US" sz="2000" dirty="0">
                <a:solidFill>
                  <a:srgbClr val="FF0000"/>
                </a:solidFill>
              </a:rPr>
              <a:t> 1 </a:t>
            </a:r>
            <a:r>
              <a:rPr lang="en-US" sz="2000" dirty="0" err="1">
                <a:solidFill>
                  <a:srgbClr val="FF0000"/>
                </a:solidFill>
              </a:rPr>
              <a:t>ayat</a:t>
            </a:r>
            <a:r>
              <a:rPr lang="en-US" sz="2000" dirty="0">
                <a:solidFill>
                  <a:srgbClr val="FF0000"/>
                </a:solidFill>
              </a:rPr>
              <a:t> (6)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1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9036" y="2810656"/>
            <a:ext cx="8694295" cy="94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TERIMA KASIH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Kurikulum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(KPT)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20" y="2540256"/>
            <a:ext cx="11437490" cy="28861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solidFill>
                  <a:srgbClr val="FF0000"/>
                </a:solidFill>
              </a:rPr>
              <a:t>Kurikulum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Pendidikan</a:t>
            </a:r>
            <a:r>
              <a:rPr lang="en-US" sz="2800" dirty="0">
                <a:solidFill>
                  <a:srgbClr val="FF0000"/>
                </a:solidFill>
              </a:rPr>
              <a:t> Tinggi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(1) </a:t>
            </a:r>
            <a:r>
              <a:rPr lang="en-US" sz="2800" dirty="0" err="1"/>
              <a:t>dikembangkan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setiap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Perguruan</a:t>
            </a:r>
            <a:r>
              <a:rPr lang="en-US" sz="2800" b="1" dirty="0">
                <a:solidFill>
                  <a:srgbClr val="FF0000"/>
                </a:solidFill>
              </a:rPr>
              <a:t> Tinggi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mengacu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pada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Standar</a:t>
            </a:r>
            <a:r>
              <a:rPr lang="en-US" sz="2800" b="1" dirty="0">
                <a:solidFill>
                  <a:srgbClr val="FF0000"/>
                </a:solidFill>
              </a:rPr>
              <a:t> Nasional </a:t>
            </a:r>
            <a:r>
              <a:rPr lang="en-US" sz="2800" b="1" dirty="0" err="1">
                <a:solidFill>
                  <a:srgbClr val="FF0000"/>
                </a:solidFill>
              </a:rPr>
              <a:t>Pendidikan</a:t>
            </a:r>
            <a:r>
              <a:rPr lang="en-US" sz="2800" b="1" dirty="0">
                <a:solidFill>
                  <a:srgbClr val="FF0000"/>
                </a:solidFill>
              </a:rPr>
              <a:t> Tinggi</a:t>
            </a:r>
            <a:r>
              <a:rPr lang="en-US" sz="2800" b="1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Program </a:t>
            </a:r>
            <a:r>
              <a:rPr lang="en-US" sz="2800" dirty="0" err="1"/>
              <a:t>Studi</a:t>
            </a:r>
            <a:r>
              <a:rPr lang="en-US" sz="2800" dirty="0"/>
              <a:t> yang </a:t>
            </a:r>
            <a:r>
              <a:rPr lang="en-US" sz="2800" dirty="0" err="1"/>
              <a:t>mencakup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kecerdasan</a:t>
            </a:r>
            <a:r>
              <a:rPr lang="en-US" sz="2800" dirty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>, </a:t>
            </a:r>
            <a:r>
              <a:rPr lang="en-US" sz="2800" dirty="0" err="1"/>
              <a:t>akhlak</a:t>
            </a:r>
            <a:r>
              <a:rPr lang="en-US" sz="2800" dirty="0"/>
              <a:t> </a:t>
            </a:r>
            <a:r>
              <a:rPr lang="en-US" sz="2800" dirty="0" err="1"/>
              <a:t>mulia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keterampilan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 algn="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UU </a:t>
            </a:r>
            <a:r>
              <a:rPr lang="en-US" sz="2800" dirty="0">
                <a:solidFill>
                  <a:srgbClr val="FF0000"/>
                </a:solidFill>
              </a:rPr>
              <a:t>No 12 </a:t>
            </a:r>
            <a:r>
              <a:rPr lang="en-US" sz="2800" dirty="0" err="1">
                <a:solidFill>
                  <a:srgbClr val="FF0000"/>
                </a:solidFill>
              </a:rPr>
              <a:t>Tahun</a:t>
            </a:r>
            <a:r>
              <a:rPr lang="en-US" sz="2800" dirty="0">
                <a:solidFill>
                  <a:srgbClr val="FF0000"/>
                </a:solidFill>
              </a:rPr>
              <a:t> 2012 </a:t>
            </a:r>
            <a:r>
              <a:rPr lang="en-US" sz="2800" dirty="0" err="1">
                <a:solidFill>
                  <a:srgbClr val="FF0000"/>
                </a:solidFill>
              </a:rPr>
              <a:t>Pasal</a:t>
            </a:r>
            <a:r>
              <a:rPr lang="en-US" sz="2800" dirty="0">
                <a:solidFill>
                  <a:srgbClr val="FF0000"/>
                </a:solidFill>
              </a:rPr>
              <a:t> 35 </a:t>
            </a:r>
            <a:r>
              <a:rPr lang="en-US" sz="2800" dirty="0" err="1">
                <a:solidFill>
                  <a:srgbClr val="FF0000"/>
                </a:solidFill>
              </a:rPr>
              <a:t>ayat</a:t>
            </a:r>
            <a:r>
              <a:rPr lang="en-US" sz="2800" dirty="0">
                <a:solidFill>
                  <a:srgbClr val="FF0000"/>
                </a:solidFill>
              </a:rPr>
              <a:t> (1)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4720" y="1828800"/>
            <a:ext cx="6685613" cy="5165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SIAPA YANG MENGEMBANGKAN KURIKULUM?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9926" y="3342807"/>
            <a:ext cx="6685613" cy="74950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908092" y="4092315"/>
            <a:ext cx="554640" cy="1648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73180" y="5861154"/>
            <a:ext cx="5561351" cy="674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PERATURAN MENRISTEKDIKTI NO. 44/2015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52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SN-DIKTI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40" t="14805" r="28533" b="55072"/>
          <a:stretch/>
        </p:blipFill>
        <p:spPr>
          <a:xfrm>
            <a:off x="209865" y="1836296"/>
            <a:ext cx="4407108" cy="1750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098" t="30584" r="26693" b="33350"/>
          <a:stretch/>
        </p:blipFill>
        <p:spPr>
          <a:xfrm>
            <a:off x="266402" y="3829991"/>
            <a:ext cx="4035781" cy="2260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7711" t="9682" r="26920" b="13678"/>
          <a:stretch/>
        </p:blipFill>
        <p:spPr>
          <a:xfrm>
            <a:off x="4674787" y="1836296"/>
            <a:ext cx="3347100" cy="407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7826" t="12962" r="26690" b="10809"/>
          <a:stretch/>
        </p:blipFill>
        <p:spPr>
          <a:xfrm>
            <a:off x="8229600" y="1836296"/>
            <a:ext cx="3583535" cy="432816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89154" y="2278505"/>
            <a:ext cx="2233535" cy="569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456" y="4029438"/>
            <a:ext cx="4522517" cy="2303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14810" y="4736891"/>
            <a:ext cx="4277189" cy="1738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803" t="36937" r="28648" b="14702"/>
          <a:stretch/>
        </p:blipFill>
        <p:spPr>
          <a:xfrm>
            <a:off x="209862" y="2029207"/>
            <a:ext cx="6133836" cy="3829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8493" t="22592" r="26575" b="25564"/>
          <a:stretch/>
        </p:blipFill>
        <p:spPr>
          <a:xfrm>
            <a:off x="7653404" y="2364524"/>
            <a:ext cx="4511982" cy="292700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595672" y="3432748"/>
            <a:ext cx="749508" cy="734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{6F00FF95-B511-424B-BB77-E4334944CDF8}tf10001123</Template>
  <TotalTime>2046</TotalTime>
  <Words>2071</Words>
  <Application>Microsoft Macintosh PowerPoint</Application>
  <PresentationFormat>Widescreen</PresentationFormat>
  <Paragraphs>476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Calibri</vt:lpstr>
      <vt:lpstr>Calibri Light</vt:lpstr>
      <vt:lpstr>Courier New</vt:lpstr>
      <vt:lpstr>Gill Sans MT</vt:lpstr>
      <vt:lpstr>Times New Roman</vt:lpstr>
      <vt:lpstr>Wingdings</vt:lpstr>
      <vt:lpstr>Wingdings 2</vt:lpstr>
      <vt:lpstr>Dividend</vt:lpstr>
      <vt:lpstr>Pengembangan kurikulum pendidikan tinggi berorientasi kkni dan sn-dikti2018</vt:lpstr>
      <vt:lpstr>Outline</vt:lpstr>
      <vt:lpstr>Landasan hukum pengembangan kurikulum pendidikan tinggi</vt:lpstr>
      <vt:lpstr>Kerangka Kualifikasi Nasional Indonesia (kkni)</vt:lpstr>
      <vt:lpstr>Kerangka Kualifikasi Nasional Indonesia (kkni)</vt:lpstr>
      <vt:lpstr>Kurikulum Pendidikan tinggi (KPT)</vt:lpstr>
      <vt:lpstr>Kurikulum Pendidikan tinggi (KPT)</vt:lpstr>
      <vt:lpstr>SN-DIKTI</vt:lpstr>
      <vt:lpstr>Deskripsi Capaian Pembelajaran</vt:lpstr>
      <vt:lpstr>Kurikulum universitas trilogi</vt:lpstr>
      <vt:lpstr>PowerPoint Presentation</vt:lpstr>
      <vt:lpstr>AUDIT MUTU AKADEMIK INTERNAL tahun 2017</vt:lpstr>
      <vt:lpstr>Tata kelola program studi</vt:lpstr>
      <vt:lpstr>Kurikulum program studi (1)</vt:lpstr>
      <vt:lpstr>Kurikulum program studi (2)</vt:lpstr>
      <vt:lpstr>Evaluasi kurikulum oleh tim kurikulum</vt:lpstr>
      <vt:lpstr>PowerPoint Presentation</vt:lpstr>
      <vt:lpstr>PowerPoint Presentation</vt:lpstr>
      <vt:lpstr>PowerPoint Presentation</vt:lpstr>
      <vt:lpstr>Penyusunan kpt</vt:lpstr>
      <vt:lpstr>PowerPoint Presentation</vt:lpstr>
      <vt:lpstr>Tahap penyusunan kurikulum</vt:lpstr>
      <vt:lpstr>PowerPoint Presentation</vt:lpstr>
      <vt:lpstr>PowerPoint Presentation</vt:lpstr>
      <vt:lpstr>Profil lulusan</vt:lpstr>
      <vt:lpstr>PowerPoint Presentation</vt:lpstr>
      <vt:lpstr>PowerPoint Presentation</vt:lpstr>
      <vt:lpstr>PROFIL LULUSAN</vt:lpstr>
      <vt:lpstr>CONTOH PEMETAAN KOMPETENSI INTI PROFIL LULUSAN Program studi desain PRODUK TRILOGI</vt:lpstr>
      <vt:lpstr>PowerPoint Presentation</vt:lpstr>
      <vt:lpstr>PowerPoint Presentation</vt:lpstr>
      <vt:lpstr>Capaian pembelajaran universitas</vt:lpstr>
      <vt:lpstr>Kat kunci keterampilan khusus</vt:lpstr>
      <vt:lpstr>Tingkat penguasaan pengetahuan sesuai standar isi pembelajaran</vt:lpstr>
      <vt:lpstr>PENYUSUNAN cpl DI Program studi</vt:lpstr>
      <vt:lpstr>Struktur kalimat capaian pembelajaran</vt:lpstr>
      <vt:lpstr>Struktur kalimat capaian pembelajaran</vt:lpstr>
      <vt:lpstr>Capaian pembelajaran (Learning outcomes) universitas trilogi</vt:lpstr>
      <vt:lpstr>SIKAP DAN TATA NILAI (1)</vt:lpstr>
      <vt:lpstr>SIKAP DAN TATA NILAI (2)</vt:lpstr>
      <vt:lpstr>KETERAMPILAN UMUM (1)</vt:lpstr>
      <vt:lpstr>KETERAMPILAN UMUM (2)</vt:lpstr>
      <vt:lpstr>KETERAMPILAN UMUM (3)</vt:lpstr>
      <vt:lpstr>KETERAMPILAN KHUSUS</vt:lpstr>
      <vt:lpstr>PENGETAHUAN</vt:lpstr>
      <vt:lpstr>RUMUSAN CPL DAPAT DICEK DENGAN PERTANYAAN BERIKUT :</vt:lpstr>
      <vt:lpstr>PowerPoint Presentation</vt:lpstr>
      <vt:lpstr>Pemilihan bahan kajian dan materi pembelajaran</vt:lpstr>
      <vt:lpstr>PowerPoint Presentation</vt:lpstr>
      <vt:lpstr>PowerPoint Presentation</vt:lpstr>
      <vt:lpstr>PowerPoint Presentation</vt:lpstr>
      <vt:lpstr>PENENTUAN BAHAN KAJIAN</vt:lpstr>
      <vt:lpstr>PowerPoint Presentation</vt:lpstr>
      <vt:lpstr>BAHAN KAJIAN (1)</vt:lpstr>
      <vt:lpstr>BAHAN KAJIAN (2)</vt:lpstr>
      <vt:lpstr>PowerPoint Presentation</vt:lpstr>
      <vt:lpstr>PowerPoint Presentation</vt:lpstr>
      <vt:lpstr>PEMETAAN CPL DAN TOP 10 SOFT-SKILL IN 2020 (Berdasarkan “future of job report, world economic forum</vt:lpstr>
      <vt:lpstr>PEMETAAN BAHAN KAJIAN, CPL, DAN MATA KULIAH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kurikulum 2018</dc:title>
  <dc:creator>Maya Cendana</dc:creator>
  <cp:lastModifiedBy>Microsoft Office User</cp:lastModifiedBy>
  <cp:revision>140</cp:revision>
  <dcterms:created xsi:type="dcterms:W3CDTF">2018-07-19T04:46:50Z</dcterms:created>
  <dcterms:modified xsi:type="dcterms:W3CDTF">2018-07-30T06:52:10Z</dcterms:modified>
</cp:coreProperties>
</file>