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72" r:id="rId32"/>
    <p:sldId id="273" r:id="rId33"/>
    <p:sldId id="274" r:id="rId34"/>
    <p:sldId id="275" r:id="rId35"/>
    <p:sldId id="276" r:id="rId36"/>
    <p:sldId id="277" r:id="rId37"/>
    <p:sldId id="294" r:id="rId38"/>
    <p:sldId id="278" r:id="rId39"/>
    <p:sldId id="295" r:id="rId40"/>
    <p:sldId id="296" r:id="rId41"/>
    <p:sldId id="297" r:id="rId42"/>
    <p:sldId id="26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3A5C0-76E3-4240-9763-BFFBA3E735C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F8ADD-963C-46BA-867D-58CC79B5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8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yo.com/id/blockchain/bitcoin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https://youtu.be/ZuV-qe7tiQM?t=38</a:t>
            </a:r>
            <a:br>
              <a:rPr lang="en-US" dirty="0"/>
            </a:b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dilihatkan</a:t>
            </a:r>
            <a:r>
              <a:rPr lang="en-US" dirty="0"/>
              <a:t> video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49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https://becominghuman.ai/six-ethical-problems-for-augmented-reality-6a8dad27122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86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https://www.andryo.com/id/blockchain/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6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https://www.andryo.com/id/blockchain/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25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secangkir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kopi di café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kesayangan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Mall.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Sewaktu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membayar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menggesekkan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café.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account café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darimana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 ini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benar-benar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café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ditransfer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account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Ini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dikarenakan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dipercaya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café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jaringan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gunakan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(Visa, MasterCard,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Amreican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Express). Café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mempercayai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78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Jadi,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membayar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kopi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itcoin"/>
              </a:rPr>
              <a:t>Bitcoin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(salah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cryptocurrency), Bitcoin untuk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pembayaran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kopi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ditransfer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Bitcoin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Bitcoin cafe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peer-to-peer.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transaksi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dicatat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jaringan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Bitcoin.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560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https://www.youtube.com/watch?v=R2LQa5LCRwo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443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https://www.fool.com/investing/2018/04/11/20-real-world-uses-for-blockchain-technology.aspx</a:t>
            </a:r>
            <a:br>
              <a:rPr lang="en-US" dirty="0"/>
            </a:b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85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https://www.youtube.com/watch?v=w5rk_Thbcy4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133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https://www.youtube.com/watch?v=-M0c_R8UpBY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59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https://www.youtube.com/watch?v=c72B-JEVG9Q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6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AI (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jam) : Siri-Tesla-IBM Watson-Netflix-Amazon </a:t>
            </a:r>
            <a:r>
              <a:rPr lang="en-US" dirty="0" err="1"/>
              <a:t>alexa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79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Automasi</a:t>
            </a:r>
            <a:r>
              <a:rPr lang="en-US" dirty="0"/>
              <a:t> =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oleh </a:t>
            </a:r>
            <a:r>
              <a:rPr lang="en-US" dirty="0" err="1"/>
              <a:t>mesin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mesin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. Jika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info yang salah,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. Jika </a:t>
            </a:r>
            <a:r>
              <a:rPr lang="en-US" dirty="0" err="1"/>
              <a:t>kita</a:t>
            </a:r>
            <a:r>
              <a:rPr lang="en-US" dirty="0"/>
              <a:t> salah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,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salah </a:t>
            </a:r>
            <a:r>
              <a:rPr lang="en-US" dirty="0" err="1"/>
              <a:t>menginterpretasikan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Hilangkan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. Cara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memusnahkan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ini yang ingin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inginkan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untuk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cybercrime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32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Film ready player one</a:t>
            </a:r>
            <a:br>
              <a:rPr lang="en-US" dirty="0"/>
            </a:b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dunia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dunia virtual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92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alat2 VR: </a:t>
            </a:r>
            <a:br>
              <a:rPr lang="en-US" dirty="0"/>
            </a:br>
            <a:r>
              <a:rPr lang="en-US" dirty="0"/>
              <a:t>1. oculus rift 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htc</a:t>
            </a:r>
            <a:r>
              <a:rPr lang="en-US" dirty="0"/>
              <a:t> </a:t>
            </a:r>
            <a:r>
              <a:rPr lang="en-US" dirty="0" err="1"/>
              <a:t>vive</a:t>
            </a:r>
            <a:br>
              <a:rPr lang="en-US" dirty="0"/>
            </a:br>
            <a:r>
              <a:rPr lang="en-US" dirty="0"/>
              <a:t>3. VR box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meriah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16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https://www.youtube.com/watch?v=obZfiOpRTqg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49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https://thenextweb.com/contributors/2018/04/18/9-ethical-problems-vr-still-solve/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32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https://www.youtube.com/watch?v=sYeR_tEpuX0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65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https://www.youtube.com/watch?v=KKDodyD7HYA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66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36" y="3429000"/>
            <a:ext cx="667206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19936" y="4197085"/>
            <a:ext cx="66720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13003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164638"/>
            <a:ext cx="98404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51584" y="932723"/>
            <a:ext cx="9840416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6467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8180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00808"/>
            <a:ext cx="12192000" cy="3456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6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ZuV-qe7tiQM?start=38&amp;feature=oembed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obZfiOpRTqg?feature=oembed" TargetMode="Externa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sYeR_tEpuX0?feature=oembed" TargetMode="Externa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KKDodyD7HYA?feature=oembed" TargetMode="Externa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R2LQa5LCRwo?feature=oembed" TargetMode="Externa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w5rk_Thbcy4?feature=oembed" TargetMode="Externa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-M0c_R8UpBY?feature=oembed" TargetMode="Externa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c72B-JEVG9Q?feature=oembed" TargetMode="Externa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F25749-8C64-4E32-8EBB-EB5EE9991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Dr. Dina Nurul Fitria, S.E.,M.T.,CSCA.CRP.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45B518-DD36-41F6-B46C-DBB5BA5F3A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1038" y="2844337"/>
            <a:ext cx="8143875" cy="12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30238" indent="-625475"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  <a:tab pos="9774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tr-TR" altLang="tr-TR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900"/>
              </a:spcBef>
              <a:buClrTx/>
              <a:buFontTx/>
              <a:buNone/>
            </a:pPr>
            <a:r>
              <a:rPr lang="id-ID" altLang="tr-TR" sz="3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Strategi Bisnis Digital</a:t>
            </a:r>
            <a:endParaRPr lang="tr-TR" altLang="tr-TR" sz="36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9E3-5400-48F2-9CFC-D951DA92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Strategi E-</a:t>
            </a:r>
            <a:r>
              <a:rPr lang="id-ID" dirty="0" err="1"/>
              <a:t>commerce</a:t>
            </a:r>
            <a:r>
              <a:rPr lang="id-ID" dirty="0"/>
              <a:t> (</a:t>
            </a:r>
            <a:r>
              <a:rPr lang="id-ID" dirty="0" err="1"/>
              <a:t>sell-side</a:t>
            </a:r>
            <a:r>
              <a:rPr lang="id-ID" dirty="0"/>
              <a:t>) 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95C29A3-956E-492F-9641-2EFF289D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21" y="2139950"/>
            <a:ext cx="10557522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82588" indent="-382588"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788988" indent="-406400"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112838" indent="-331788"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u="sng" dirty="0">
                <a:solidFill>
                  <a:srgbClr val="000000"/>
                </a:solidFill>
                <a:latin typeface="Arial" panose="020B0604020202020204" pitchFamily="34" charset="0"/>
              </a:rPr>
              <a:t>Sell-side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e-commerce is a </a:t>
            </a:r>
            <a:r>
              <a:rPr lang="tr-TR" altLang="tr-TR" i="1" dirty="0">
                <a:solidFill>
                  <a:srgbClr val="000000"/>
                </a:solidFill>
                <a:latin typeface="Arial" panose="020B0604020202020204" pitchFamily="34" charset="0"/>
              </a:rPr>
              <a:t>channel strategy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Objectives for online contribution percentage</a:t>
            </a:r>
            <a:b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should drive our strategy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Our e-commerce strategy defines how we should</a:t>
            </a:r>
          </a:p>
          <a:p>
            <a:pPr lvl="2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Hit our channel leads and sales targets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Acquisition, Conversion, Retention, Service, Profitability </a:t>
            </a:r>
          </a:p>
          <a:p>
            <a:pPr lvl="2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Communicate benefits of using this channel</a:t>
            </a:r>
          </a:p>
          <a:p>
            <a:pPr lvl="2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Prioritise </a:t>
            </a:r>
            <a:r>
              <a:rPr lang="tr-TR" altLang="tr-TR" sz="2200" u="sng" dirty="0">
                <a:solidFill>
                  <a:srgbClr val="000000"/>
                </a:solidFill>
                <a:latin typeface="Arial" panose="020B0604020202020204" pitchFamily="34" charset="0"/>
              </a:rPr>
              <a:t>products available </a:t>
            </a: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through channel</a:t>
            </a:r>
          </a:p>
          <a:p>
            <a:pPr lvl="2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Prioritise </a:t>
            </a:r>
            <a:r>
              <a:rPr lang="tr-TR" altLang="tr-TR" sz="2200" u="sng" dirty="0">
                <a:solidFill>
                  <a:srgbClr val="000000"/>
                </a:solidFill>
                <a:latin typeface="Arial" panose="020B0604020202020204" pitchFamily="34" charset="0"/>
              </a:rPr>
              <a:t>audiences targeted </a:t>
            </a: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through channel</a:t>
            </a:r>
          </a:p>
          <a:p>
            <a:pPr lvl="2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Select partners for this channel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Channel strategy thrives on </a:t>
            </a:r>
            <a:r>
              <a:rPr lang="tr-TR" altLang="tr-TR" i="1" dirty="0">
                <a:solidFill>
                  <a:srgbClr val="000000"/>
                </a:solidFill>
                <a:latin typeface="Arial" panose="020B0604020202020204" pitchFamily="34" charset="0"/>
              </a:rPr>
              <a:t>differentials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BUT, need to manage </a:t>
            </a:r>
            <a:r>
              <a:rPr lang="tr-TR" altLang="tr-TR" i="1" dirty="0">
                <a:solidFill>
                  <a:srgbClr val="000000"/>
                </a:solidFill>
                <a:latin typeface="Arial" panose="020B0604020202020204" pitchFamily="34" charset="0"/>
              </a:rPr>
              <a:t>channel integration.</a:t>
            </a:r>
          </a:p>
        </p:txBody>
      </p:sp>
    </p:spTree>
    <p:extLst>
      <p:ext uri="{BB962C8B-B14F-4D97-AF65-F5344CB8AC3E}">
        <p14:creationId xmlns:p14="http://schemas.microsoft.com/office/powerpoint/2010/main" val="8111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4999-78DC-44A0-AF62-B6F5CCEA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Strategi </a:t>
            </a:r>
            <a:r>
              <a:rPr lang="id-ID" dirty="0" err="1"/>
              <a:t>Buy</a:t>
            </a:r>
            <a:r>
              <a:rPr lang="id-ID" dirty="0"/>
              <a:t> </a:t>
            </a:r>
            <a:r>
              <a:rPr lang="id-ID" dirty="0" err="1"/>
              <a:t>Side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B87913B-2CB3-4945-9585-6B120DEF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21" y="2342668"/>
            <a:ext cx="8281988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6238" indent="-376238"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765175" indent="-387350"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6238" algn="l"/>
                <a:tab pos="833438" algn="l"/>
                <a:tab pos="1290638" algn="l"/>
                <a:tab pos="1747838" algn="l"/>
                <a:tab pos="2205038" algn="l"/>
                <a:tab pos="2662238" algn="l"/>
                <a:tab pos="3119438" algn="l"/>
                <a:tab pos="3576638" algn="l"/>
                <a:tab pos="4033838" algn="l"/>
                <a:tab pos="4491038" algn="l"/>
                <a:tab pos="4948238" algn="l"/>
                <a:tab pos="5405438" algn="l"/>
                <a:tab pos="5862638" algn="l"/>
                <a:tab pos="6319838" algn="l"/>
                <a:tab pos="6777038" algn="l"/>
                <a:tab pos="7234238" algn="l"/>
                <a:tab pos="7691438" algn="l"/>
                <a:tab pos="8148638" algn="l"/>
                <a:tab pos="8605838" algn="l"/>
                <a:tab pos="9063038" algn="l"/>
                <a:tab pos="95202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tr-TR" altLang="tr-TR" sz="2200" u="sng" dirty="0">
                <a:solidFill>
                  <a:srgbClr val="000000"/>
                </a:solidFill>
                <a:latin typeface="Arial" panose="020B0604020202020204" pitchFamily="34" charset="0"/>
              </a:rPr>
              <a:t>Buy-side</a:t>
            </a: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 e-commerce strategy is about </a:t>
            </a:r>
            <a:r>
              <a:rPr lang="tr-TR" altLang="tr-TR" sz="2200" i="1" dirty="0">
                <a:solidFill>
                  <a:srgbClr val="000000"/>
                </a:solidFill>
                <a:latin typeface="Arial" panose="020B0604020202020204" pitchFamily="34" charset="0"/>
              </a:rPr>
              <a:t>maximising operational efficiencies while improving customer service quality</a:t>
            </a: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Operational efficiency KPIs should drive our strategy</a:t>
            </a: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Our buy-side e-commerce strategy defines how we should</a:t>
            </a:r>
          </a:p>
          <a:p>
            <a:pPr lvl="2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tr-TR" alt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Automate internal processes</a:t>
            </a:r>
          </a:p>
          <a:p>
            <a:pPr lvl="2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tr-TR" alt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Link internal resource management systems with external purchasing systems </a:t>
            </a:r>
          </a:p>
          <a:p>
            <a:pPr lvl="2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tr-TR" alt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Prioritise suppliers/partners collaborating using this channel</a:t>
            </a:r>
          </a:p>
          <a:p>
            <a:pPr lvl="2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tr-TR" alt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Prioritise applications for SCM </a:t>
            </a:r>
            <a:r>
              <a:rPr lang="tr-TR" alt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create a roadmap</a:t>
            </a: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tr-TR" alt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selection of appropriate strategic partners.</a:t>
            </a:r>
          </a:p>
        </p:txBody>
      </p:sp>
    </p:spTree>
    <p:extLst>
      <p:ext uri="{BB962C8B-B14F-4D97-AF65-F5344CB8AC3E}">
        <p14:creationId xmlns:p14="http://schemas.microsoft.com/office/powerpoint/2010/main" val="29607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9BFE-7AA7-4A21-BEC7-CF7EBF1A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963"/>
            <a:ext cx="9613861" cy="1080938"/>
          </a:xfrm>
        </p:spPr>
        <p:txBody>
          <a:bodyPr/>
          <a:lstStyle/>
          <a:p>
            <a:r>
              <a:rPr lang="id-ID" dirty="0"/>
              <a:t>Contoh Kasus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F59A56-6A20-4D1A-8461-1B1D56B7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8" y="1298714"/>
            <a:ext cx="5499652" cy="551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6F17919-8359-427E-B61D-382482EB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70" y="0"/>
            <a:ext cx="5274365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5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Artificial Intelligence</a:t>
            </a:r>
            <a:endParaRPr lang="ko-KR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15B591-6004-44FA-974D-3797BF187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652209-6E6A-47F9-968F-78914AFB9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Kecerdasan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BA20FE-2BAD-423A-A88C-7B7177AAE1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B9E77A3-ABD0-4504-AEC5-FC626056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73" y="1661295"/>
            <a:ext cx="9025003" cy="474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60000" rIns="120000" bIns="60000"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indent="-2841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7030A0"/>
              </a:buClr>
              <a:buSzPct val="45000"/>
              <a:buFont typeface="Wingdings" panose="05000000000000000000" pitchFamily="2" charset="2"/>
              <a:buChar char="ü"/>
            </a:pPr>
            <a:r>
              <a:rPr lang="en-US" altLang="en-US" sz="2667" dirty="0" err="1"/>
              <a:t>Definisi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kecerdasan</a:t>
            </a:r>
            <a:r>
              <a:rPr lang="en-US" altLang="en-US" sz="2667" dirty="0"/>
              <a:t>, </a:t>
            </a:r>
            <a:r>
              <a:rPr lang="en-US" altLang="en-US" sz="2667" dirty="0" err="1"/>
              <a:t>yaitu</a:t>
            </a:r>
            <a:r>
              <a:rPr lang="en-US" altLang="en-US" sz="2667" dirty="0"/>
              <a:t>: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Kemampuan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belajar</a:t>
            </a:r>
            <a:r>
              <a:rPr lang="en-US" altLang="en-US" sz="2667" dirty="0"/>
              <a:t> </a:t>
            </a:r>
            <a:r>
              <a:rPr lang="en-US" altLang="en-US" sz="2667" dirty="0" err="1"/>
              <a:t>dari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pengalaman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Mampu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berpikir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Kemampuan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memberikan</a:t>
            </a:r>
            <a:r>
              <a:rPr lang="en-US" altLang="en-US" sz="2667" dirty="0"/>
              <a:t> alas an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Kemampuan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mencari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keterhubungan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Memiliki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wawasan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Kemampuan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menggunakan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alat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Intuisi</a:t>
            </a: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114441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EAE619-4AF5-4EED-A081-587BD639C0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5BD61-1AC5-4210-ADF8-005F2AE947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F46F5-AE2F-40F4-AD01-C76A352357A5}"/>
              </a:ext>
            </a:extLst>
          </p:cNvPr>
          <p:cNvSpPr/>
          <p:nvPr/>
        </p:nvSpPr>
        <p:spPr>
          <a:xfrm>
            <a:off x="431371" y="1576917"/>
            <a:ext cx="115212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Minsky, 1989 </a:t>
            </a:r>
            <a:r>
              <a:rPr lang="en-US" sz="2400" dirty="0"/>
              <a:t>: </a:t>
            </a:r>
            <a:r>
              <a:rPr lang="en-US" sz="2400" dirty="0" err="1"/>
              <a:t>Kecerdasan</a:t>
            </a:r>
            <a:r>
              <a:rPr lang="en-US" sz="2400" dirty="0"/>
              <a:t>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yang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  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oleh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H. A. Simon, 1987 </a:t>
            </a:r>
            <a:r>
              <a:rPr lang="en-US" sz="2400" dirty="0"/>
              <a:t>: </a:t>
            </a:r>
            <a:r>
              <a:rPr lang="en-US" sz="2400" dirty="0" err="1"/>
              <a:t>Kecerdasan</a:t>
            </a:r>
            <a:r>
              <a:rPr lang="en-US" sz="2400" dirty="0"/>
              <a:t>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,           </a:t>
            </a:r>
            <a:r>
              <a:rPr lang="en-US" sz="2400" dirty="0" err="1"/>
              <a:t>aplikasi</a:t>
            </a:r>
            <a:r>
              <a:rPr lang="en-US" sz="2400" dirty="0"/>
              <a:t> dan </a:t>
            </a:r>
            <a:r>
              <a:rPr lang="en-US" sz="2400" dirty="0" err="1"/>
              <a:t>instruksi</a:t>
            </a:r>
            <a:r>
              <a:rPr lang="en-US" sz="2400" dirty="0"/>
              <a:t> yang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untuk          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.</a:t>
            </a:r>
          </a:p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Ensiklopedi</a:t>
            </a:r>
            <a:r>
              <a:rPr lang="en-US" sz="2400" b="1" dirty="0"/>
              <a:t> Britannica </a:t>
            </a:r>
            <a:r>
              <a:rPr lang="en-US" sz="2400" dirty="0"/>
              <a:t>: </a:t>
            </a:r>
            <a:r>
              <a:rPr lang="en-US" sz="2400" dirty="0" err="1"/>
              <a:t>Kecedasan</a:t>
            </a:r>
            <a:r>
              <a:rPr lang="en-US" sz="2400" dirty="0"/>
              <a:t>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     yang </a:t>
            </a:r>
            <a:r>
              <a:rPr lang="en-US" sz="2400" dirty="0" err="1"/>
              <a:t>merepresentasi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symbol-</a:t>
            </a:r>
            <a:r>
              <a:rPr lang="en-US" sz="2400" dirty="0" err="1"/>
              <a:t>simbol</a:t>
            </a:r>
            <a:r>
              <a:rPr lang="en-US" sz="2400" dirty="0"/>
              <a:t>  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, dan </a:t>
            </a:r>
            <a:r>
              <a:rPr lang="en-US" sz="2400" dirty="0" err="1"/>
              <a:t>memproses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heuristic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.</a:t>
            </a:r>
          </a:p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Stuart J. Russell &amp; Peter </a:t>
            </a:r>
            <a:r>
              <a:rPr lang="en-US" sz="2400" b="1" dirty="0" err="1"/>
              <a:t>Norvig</a:t>
            </a:r>
            <a:r>
              <a:rPr lang="en-US" sz="2400" b="1" dirty="0"/>
              <a:t>, 2003 </a:t>
            </a:r>
            <a:r>
              <a:rPr lang="en-US" sz="2400" dirty="0"/>
              <a:t>: </a:t>
            </a:r>
            <a:r>
              <a:rPr lang="en-US" sz="2400" dirty="0" err="1"/>
              <a:t>Kecerdasan</a:t>
            </a:r>
            <a:r>
              <a:rPr lang="en-US" sz="2400" dirty="0"/>
              <a:t>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lingkungannya</a:t>
            </a:r>
            <a:r>
              <a:rPr lang="en-US" sz="2400" dirty="0"/>
              <a:t>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memaksimalkan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kesuksesan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untuk            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90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784EB-1E73-46B4-8B80-7CDA4C978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A9FD-2F52-4B45-84D0-C13D63EDD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Langsung dari Jepang, Ini Nih Serunya Nyobain Kecerdasan Buatan Google">
            <a:hlinkClick r:id="" action="ppaction://media"/>
            <a:extLst>
              <a:ext uri="{FF2B5EF4-FFF2-40B4-BE49-F238E27FC236}">
                <a16:creationId xmlns:a16="http://schemas.microsoft.com/office/drawing/2014/main" id="{44B7BC24-6BAD-4A79-9DB1-0A14221DC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2512" y="932723"/>
            <a:ext cx="9840416" cy="55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9C31C-F57B-4691-AB3F-93FCADD8E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43FB6-A98B-45E8-9858-47525E8BD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3DCC1-C320-4C02-96FB-B5E1012322FF}"/>
              </a:ext>
            </a:extLst>
          </p:cNvPr>
          <p:cNvSpPr txBox="1"/>
          <p:nvPr/>
        </p:nvSpPr>
        <p:spPr>
          <a:xfrm>
            <a:off x="4278665" y="1270029"/>
            <a:ext cx="384042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733" dirty="0"/>
              <a:t>Siri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733" dirty="0"/>
              <a:t>Tesla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733" dirty="0"/>
              <a:t>Alexa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733" dirty="0"/>
              <a:t>Netflix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733" dirty="0"/>
              <a:t>IBM Watson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3733" dirty="0"/>
          </a:p>
        </p:txBody>
      </p:sp>
      <p:pic>
        <p:nvPicPr>
          <p:cNvPr id="6" name="Picture 5" descr="A hand holding a cellphone&#10;&#10;Description generated with very high confidence">
            <a:extLst>
              <a:ext uri="{FF2B5EF4-FFF2-40B4-BE49-F238E27FC236}">
                <a16:creationId xmlns:a16="http://schemas.microsoft.com/office/drawing/2014/main" id="{E2A0986F-B98A-4C9E-B791-337C753B7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362348"/>
            <a:ext cx="3371865" cy="2252233"/>
          </a:xfrm>
          <a:prstGeom prst="rect">
            <a:avLst/>
          </a:prstGeom>
        </p:spPr>
      </p:pic>
      <p:pic>
        <p:nvPicPr>
          <p:cNvPr id="8" name="Picture 7" descr="A close up of a car&#10;&#10;Description generated with very high confidence">
            <a:extLst>
              <a:ext uri="{FF2B5EF4-FFF2-40B4-BE49-F238E27FC236}">
                <a16:creationId xmlns:a16="http://schemas.microsoft.com/office/drawing/2014/main" id="{8F9DE663-2934-4398-8D46-475646421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" y="3869219"/>
            <a:ext cx="3590932" cy="2393955"/>
          </a:xfrm>
          <a:prstGeom prst="rect">
            <a:avLst/>
          </a:prstGeom>
        </p:spPr>
      </p:pic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7D190FDE-B955-4948-B812-FE216AEF3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26" y="1316765"/>
            <a:ext cx="4002573" cy="2252232"/>
          </a:xfrm>
          <a:prstGeom prst="rect">
            <a:avLst/>
          </a:prstGeom>
        </p:spPr>
      </p:pic>
      <p:pic>
        <p:nvPicPr>
          <p:cNvPr id="12" name="Picture 11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8D2F8E87-8383-4FF6-A38E-BF23ACF3C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0" y="4119634"/>
            <a:ext cx="3812029" cy="2142761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4F50D4-8843-491A-94AC-17DED4612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43" y="5066196"/>
            <a:ext cx="2316724" cy="17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5A3E79-78EF-469A-B161-577960EBE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98A143-15C2-442C-9109-89D8CFB6D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10F701B-E327-443D-86C8-E86C1488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73" y="1661295"/>
            <a:ext cx="9025003" cy="474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60000" rIns="120000" bIns="60000"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indent="-2841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Automasi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Interaksi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antar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manusia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Kebodohan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buatan</a:t>
            </a:r>
            <a:r>
              <a:rPr lang="en-US" altLang="en-US" sz="2667" dirty="0"/>
              <a:t> (artificial stupidity)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Keamanan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667" dirty="0" err="1"/>
              <a:t>Kejahatan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</a:pP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46887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E44C8-E7DF-4AD0-BAB9-353534A87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Virtual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4437A-0E20-49C4-A5BB-8B425825CB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999C-3AD0-4600-8A56-A44D57C0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Outline</a:t>
            </a:r>
            <a:r>
              <a:rPr lang="id-ID" dirty="0"/>
              <a:t> Materi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436D-0AAC-42C9-932B-D0C83087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Model proses strategi yang cocok untuk bisnis digital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Penerapan instrumen strategi bisnis digital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Pendekatan alternatif strategi bisnis digital</a:t>
            </a:r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459A3-5931-4823-B498-18C8AFFA6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2C587-8046-49C1-8D65-A476639E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1584" y="932723"/>
            <a:ext cx="9840416" cy="3840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FDD20-0E8C-4C52-AFD5-D0EA9243E3AF}"/>
              </a:ext>
            </a:extLst>
          </p:cNvPr>
          <p:cNvSpPr/>
          <p:nvPr/>
        </p:nvSpPr>
        <p:spPr>
          <a:xfrm>
            <a:off x="2159563" y="2218319"/>
            <a:ext cx="9409045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harfiah</a:t>
            </a:r>
            <a:r>
              <a:rPr lang="en-US" sz="2400" dirty="0"/>
              <a:t>, Virtual Reality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diartikan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virtual yang </a:t>
            </a:r>
            <a:r>
              <a:rPr lang="en-US" sz="2400" dirty="0" err="1"/>
              <a:t>terasa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. Dan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Virtual Reality </a:t>
            </a:r>
            <a:r>
              <a:rPr lang="en-US" sz="2400" dirty="0" err="1"/>
              <a:t>adalah</a:t>
            </a:r>
            <a:r>
              <a:rPr lang="en-US" sz="2400" dirty="0"/>
              <a:t> proses  </a:t>
            </a:r>
            <a:r>
              <a:rPr lang="en-US" sz="2400" dirty="0" err="1"/>
              <a:t>penghapusan</a:t>
            </a:r>
            <a:r>
              <a:rPr lang="en-US" sz="2400" dirty="0"/>
              <a:t> dunia </a:t>
            </a:r>
            <a:r>
              <a:rPr lang="en-US" sz="2400" dirty="0" err="1"/>
              <a:t>nyata</a:t>
            </a:r>
            <a:r>
              <a:rPr lang="en-US" sz="2400" dirty="0"/>
              <a:t> di </a:t>
            </a:r>
            <a:r>
              <a:rPr lang="en-US" sz="2400" dirty="0" err="1"/>
              <a:t>sekeliling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untuk </a:t>
            </a:r>
            <a:r>
              <a:rPr lang="en-US" sz="2400" dirty="0" err="1"/>
              <a:t>kemudian</a:t>
            </a:r>
            <a:r>
              <a:rPr lang="en-US" sz="2400" dirty="0"/>
              <a:t>          </a:t>
            </a:r>
            <a:r>
              <a:rPr lang="en-US" sz="2400" dirty="0" err="1"/>
              <a:t>digiring</a:t>
            </a:r>
            <a:r>
              <a:rPr lang="en-US" sz="2400" dirty="0"/>
              <a:t> ke dunia virtual yang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Penghapusan</a:t>
            </a:r>
            <a:r>
              <a:rPr lang="en-US" sz="2400" dirty="0"/>
              <a:t> dunia </a:t>
            </a:r>
            <a:r>
              <a:rPr lang="en-US" sz="2400" dirty="0" err="1"/>
              <a:t>nyata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VR  headset yg </a:t>
            </a:r>
            <a:r>
              <a:rPr lang="en-US" sz="2400" dirty="0" err="1"/>
              <a:t>menghapuskan</a:t>
            </a:r>
            <a:r>
              <a:rPr lang="en-US" sz="2400" dirty="0"/>
              <a:t> </a:t>
            </a:r>
            <a:r>
              <a:rPr lang="en-US" sz="2400" dirty="0" err="1"/>
              <a:t>indera</a:t>
            </a:r>
            <a:r>
              <a:rPr lang="en-US" sz="2400" dirty="0"/>
              <a:t> </a:t>
            </a:r>
            <a:r>
              <a:rPr lang="en-US" sz="2400" dirty="0" err="1"/>
              <a:t>penglihatan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81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E272F-CD33-4D3A-BCBB-E9DDADD3F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62A369-7300-4C24-8AB5-F198C21C5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 descr="A picture containing person, wearing, man&#10;&#10;Description generated with high confidence">
            <a:extLst>
              <a:ext uri="{FF2B5EF4-FFF2-40B4-BE49-F238E27FC236}">
                <a16:creationId xmlns:a16="http://schemas.microsoft.com/office/drawing/2014/main" id="{7819754F-2D45-477C-96DA-47DEF6173B2E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7" b="23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916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4E606D-92FD-4437-BC49-4FE180F7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34975A-E5B6-4EEC-8AEB-5038457D08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2D6ED-9C72-4E87-9B92-338FAD16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16" y="3737770"/>
            <a:ext cx="7100192" cy="3120231"/>
          </a:xfrm>
          <a:prstGeom prst="rect">
            <a:avLst/>
          </a:prstGeom>
        </p:spPr>
      </p:pic>
      <p:pic>
        <p:nvPicPr>
          <p:cNvPr id="14" name="Picture 13" descr="A picture containing table, sitting&#10;&#10;Description generated with very high confidence">
            <a:extLst>
              <a:ext uri="{FF2B5EF4-FFF2-40B4-BE49-F238E27FC236}">
                <a16:creationId xmlns:a16="http://schemas.microsoft.com/office/drawing/2014/main" id="{DC1C5ACB-E343-46B2-9EC4-1FEC531B2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07" y="372859"/>
            <a:ext cx="6768075" cy="2951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8688C5-FA3D-4AA3-BD67-894CFA444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48" y="372859"/>
            <a:ext cx="5519936" cy="31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4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94270C-5627-454F-8130-9F85014C8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Video 360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242B8-9534-4964-82B7-01F888062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Banyak video di </a:t>
            </a:r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360, yg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dinikmati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VR.</a:t>
            </a:r>
          </a:p>
          <a:p>
            <a:r>
              <a:rPr lang="en-US" dirty="0"/>
              <a:t>Jika di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digerakkan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mouse. </a:t>
            </a:r>
          </a:p>
        </p:txBody>
      </p:sp>
      <p:pic>
        <p:nvPicPr>
          <p:cNvPr id="6" name="Online Media 5" title="Memahami Video 360°">
            <a:hlinkClick r:id="" action="ppaction://media"/>
            <a:extLst>
              <a:ext uri="{FF2B5EF4-FFF2-40B4-BE49-F238E27FC236}">
                <a16:creationId xmlns:a16="http://schemas.microsoft.com/office/drawing/2014/main" id="{9724B956-6AA2-4C0A-BC02-BA3C2EBDA4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7340" y="1486120"/>
            <a:ext cx="9257320" cy="52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98CFC-2E2C-46EC-8584-558FB0428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40B593-A3E2-42FB-AF2F-4610F0531A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68238-C2BD-46F7-8B9A-B45D2988ECBA}"/>
              </a:ext>
            </a:extLst>
          </p:cNvPr>
          <p:cNvSpPr txBox="1"/>
          <p:nvPr/>
        </p:nvSpPr>
        <p:spPr>
          <a:xfrm>
            <a:off x="2447595" y="1892829"/>
            <a:ext cx="55627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Isolasi</a:t>
            </a:r>
            <a:r>
              <a:rPr lang="en-US" sz="2400" dirty="0"/>
              <a:t> dan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Trauma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Privasi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460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37B1F-70EF-4296-B4A1-E6336AEDC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4EA49-C38C-4B4B-AD95-8E0E5E112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459A3-5931-4823-B498-18C8AFFA6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2C587-8046-49C1-8D65-A476639E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1584" y="932723"/>
            <a:ext cx="9840416" cy="3840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DDD64-6063-4A08-A829-9720F6016392}"/>
              </a:ext>
            </a:extLst>
          </p:cNvPr>
          <p:cNvSpPr/>
          <p:nvPr/>
        </p:nvSpPr>
        <p:spPr>
          <a:xfrm>
            <a:off x="2351585" y="1700808"/>
            <a:ext cx="94090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Open Sans"/>
              </a:rPr>
              <a:t>Berbeda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dengan</a:t>
            </a:r>
            <a:r>
              <a:rPr lang="en-US" sz="2400" dirty="0">
                <a:latin typeface="Open Sans"/>
              </a:rPr>
              <a:t> Virtual Reality yang </a:t>
            </a:r>
            <a:r>
              <a:rPr lang="en-US" sz="2400" dirty="0" err="1">
                <a:latin typeface="Open Sans"/>
              </a:rPr>
              <a:t>bekerja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dengan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memutuskan</a:t>
            </a:r>
            <a:r>
              <a:rPr lang="en-US" sz="2400" dirty="0">
                <a:latin typeface="Open Sans"/>
              </a:rPr>
              <a:t> </a:t>
            </a:r>
          </a:p>
          <a:p>
            <a:pPr algn="just"/>
            <a:r>
              <a:rPr lang="en-US" sz="2400" dirty="0" err="1">
                <a:latin typeface="Open Sans"/>
              </a:rPr>
              <a:t>kontak</a:t>
            </a:r>
            <a:r>
              <a:rPr lang="en-US" sz="2400" dirty="0">
                <a:latin typeface="Open Sans"/>
              </a:rPr>
              <a:t> dunia </a:t>
            </a:r>
            <a:r>
              <a:rPr lang="en-US" sz="2400" dirty="0" err="1">
                <a:latin typeface="Open Sans"/>
              </a:rPr>
              <a:t>nyata</a:t>
            </a:r>
            <a:r>
              <a:rPr lang="en-US" sz="2400" dirty="0">
                <a:latin typeface="Open Sans"/>
              </a:rPr>
              <a:t> dan </a:t>
            </a:r>
            <a:r>
              <a:rPr lang="en-US" sz="2400" dirty="0" err="1">
                <a:latin typeface="Open Sans"/>
              </a:rPr>
              <a:t>menciptakan</a:t>
            </a:r>
            <a:r>
              <a:rPr lang="en-US" sz="2400" dirty="0">
                <a:latin typeface="Open Sans"/>
              </a:rPr>
              <a:t> dunia baru </a:t>
            </a:r>
            <a:r>
              <a:rPr lang="en-US" sz="2400" dirty="0" err="1">
                <a:latin typeface="Open Sans"/>
              </a:rPr>
              <a:t>secara</a:t>
            </a:r>
            <a:r>
              <a:rPr lang="en-US" sz="2400" dirty="0">
                <a:latin typeface="Open Sans"/>
              </a:rPr>
              <a:t> virtual, </a:t>
            </a:r>
          </a:p>
          <a:p>
            <a:pPr algn="just"/>
            <a:r>
              <a:rPr lang="en-US" sz="2400" dirty="0">
                <a:latin typeface="Open Sans"/>
              </a:rPr>
              <a:t>Augmented Reality </a:t>
            </a:r>
            <a:r>
              <a:rPr lang="en-US" sz="2400" dirty="0" err="1">
                <a:latin typeface="Open Sans"/>
              </a:rPr>
              <a:t>justru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memperkaya</a:t>
            </a:r>
            <a:r>
              <a:rPr lang="en-US" sz="2400" dirty="0">
                <a:latin typeface="Open Sans"/>
              </a:rPr>
              <a:t> dunia </a:t>
            </a:r>
            <a:r>
              <a:rPr lang="en-US" sz="2400" dirty="0" err="1">
                <a:latin typeface="Open Sans"/>
              </a:rPr>
              <a:t>nyata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dengan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konten</a:t>
            </a:r>
            <a:r>
              <a:rPr lang="en-US" sz="2400" dirty="0">
                <a:latin typeface="Open Sans"/>
              </a:rPr>
              <a:t> virtual </a:t>
            </a:r>
            <a:r>
              <a:rPr lang="en-US" sz="2400" dirty="0" err="1">
                <a:latin typeface="Open Sans"/>
              </a:rPr>
              <a:t>atau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khayalan</a:t>
            </a:r>
            <a:r>
              <a:rPr lang="en-US" sz="2400" dirty="0">
                <a:latin typeface="Open Sans"/>
              </a:rPr>
              <a:t>. </a:t>
            </a:r>
            <a:r>
              <a:rPr lang="en-US" sz="2400" dirty="0" err="1">
                <a:latin typeface="Open Sans"/>
              </a:rPr>
              <a:t>Secara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umum</a:t>
            </a:r>
            <a:r>
              <a:rPr lang="en-US" sz="2400" dirty="0">
                <a:latin typeface="Open Sans"/>
              </a:rPr>
              <a:t>, Virtual Reality </a:t>
            </a:r>
            <a:r>
              <a:rPr lang="en-US" sz="2400" dirty="0" err="1">
                <a:latin typeface="Open Sans"/>
              </a:rPr>
              <a:t>adalah</a:t>
            </a:r>
            <a:r>
              <a:rPr lang="en-US" sz="2400" dirty="0">
                <a:latin typeface="Open Sans"/>
              </a:rPr>
              <a:t> proses </a:t>
            </a:r>
          </a:p>
          <a:p>
            <a:pPr algn="just"/>
            <a:r>
              <a:rPr lang="en-US" sz="2400" dirty="0" err="1">
                <a:latin typeface="Open Sans"/>
              </a:rPr>
              <a:t>penambahan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konten</a:t>
            </a:r>
            <a:r>
              <a:rPr lang="en-US" sz="2400" dirty="0">
                <a:latin typeface="Open Sans"/>
              </a:rPr>
              <a:t> virtual ke dunia </a:t>
            </a:r>
            <a:r>
              <a:rPr lang="en-US" sz="2400" dirty="0" err="1">
                <a:latin typeface="Open Sans"/>
              </a:rPr>
              <a:t>nyata</a:t>
            </a:r>
            <a:r>
              <a:rPr lang="en-US" sz="2400" dirty="0">
                <a:latin typeface="Open Sans"/>
              </a:rPr>
              <a:t>, </a:t>
            </a:r>
            <a:r>
              <a:rPr lang="en-US" sz="2400" dirty="0" err="1">
                <a:latin typeface="Open Sans"/>
              </a:rPr>
              <a:t>sehingga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pengguna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bisa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berinteraksi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dengan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konten</a:t>
            </a:r>
            <a:r>
              <a:rPr lang="en-US" sz="2400" dirty="0">
                <a:latin typeface="Open Sans"/>
              </a:rPr>
              <a:t> virtual </a:t>
            </a:r>
            <a:r>
              <a:rPr lang="en-US" sz="2400" dirty="0" err="1">
                <a:latin typeface="Open Sans"/>
              </a:rPr>
              <a:t>secara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langsung</a:t>
            </a:r>
            <a:r>
              <a:rPr lang="en-US" sz="2400" dirty="0">
                <a:latin typeface="Open Sans"/>
              </a:rPr>
              <a:t> di dunia </a:t>
            </a:r>
            <a:r>
              <a:rPr lang="en-US" sz="2400" dirty="0" err="1">
                <a:latin typeface="Open Sans"/>
              </a:rPr>
              <a:t>nyata</a:t>
            </a:r>
            <a:r>
              <a:rPr lang="en-US" sz="2400" dirty="0">
                <a:latin typeface="Open San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22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57A48E-3694-4F04-957B-ACAB294C2E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FFEF2C-6D16-458D-9DD7-FA3FE0C831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 descr="A picture containing indoor, holding, person&#10;&#10;Description generated with high confidence">
            <a:extLst>
              <a:ext uri="{FF2B5EF4-FFF2-40B4-BE49-F238E27FC236}">
                <a16:creationId xmlns:a16="http://schemas.microsoft.com/office/drawing/2014/main" id="{6BA1602E-F4A1-46B6-8A3D-25FA5C4B4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3284920"/>
            <a:ext cx="5903979" cy="3322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63464D-CFAB-41A2-A357-8D99F3DC5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085447"/>
            <a:ext cx="5423925" cy="3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4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C32A0-C666-4754-A2B8-EB0F755C3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2132B5-9160-46C5-BB24-F9D2DD691D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nline Media 6" title="Augmented Reality Karya Mahasiswa Indonesia">
            <a:hlinkClick r:id="" action="ppaction://media"/>
            <a:extLst>
              <a:ext uri="{FF2B5EF4-FFF2-40B4-BE49-F238E27FC236}">
                <a16:creationId xmlns:a16="http://schemas.microsoft.com/office/drawing/2014/main" id="{1375A1DE-A6C2-44C2-8060-A69555E79F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6440" y="1316765"/>
            <a:ext cx="9699120" cy="54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B8CE0-79D5-414A-9C04-905AEFB38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75C784-40FD-4963-B6A7-481221DC22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3CA4A-7484-47D0-B741-5B82C503CD91}"/>
              </a:ext>
            </a:extLst>
          </p:cNvPr>
          <p:cNvSpPr txBox="1"/>
          <p:nvPr/>
        </p:nvSpPr>
        <p:spPr>
          <a:xfrm>
            <a:off x="2351584" y="1796819"/>
            <a:ext cx="89207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/>
              <a:t>IKEA </a:t>
            </a:r>
            <a:r>
              <a:rPr lang="en-US" sz="2400" dirty="0" err="1"/>
              <a:t>mengeluarkan</a:t>
            </a:r>
            <a:r>
              <a:rPr lang="en-US" sz="2400" dirty="0"/>
              <a:t> mobile app </a:t>
            </a:r>
            <a:r>
              <a:rPr lang="en-US" sz="2400" dirty="0" err="1"/>
              <a:t>dengan</a:t>
            </a:r>
            <a:r>
              <a:rPr lang="en-US" sz="2400" dirty="0"/>
              <a:t> AR pada </a:t>
            </a:r>
            <a:r>
              <a:rPr lang="en-US" sz="2400" dirty="0" err="1"/>
              <a:t>tahun</a:t>
            </a:r>
            <a:r>
              <a:rPr lang="en-US" sz="2400" dirty="0"/>
              <a:t> 2013.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Pokemon</a:t>
            </a:r>
            <a:r>
              <a:rPr lang="en-US" sz="2400" dirty="0"/>
              <a:t> Go </a:t>
            </a:r>
            <a:r>
              <a:rPr lang="en-US" sz="2400" dirty="0" err="1"/>
              <a:t>menjadi</a:t>
            </a:r>
            <a:r>
              <a:rPr lang="en-US" sz="2400" dirty="0"/>
              <a:t> game popular.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Penerjemah</a:t>
            </a:r>
            <a:r>
              <a:rPr lang="en-US" sz="2400" dirty="0"/>
              <a:t> (google translate)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Media </a:t>
            </a:r>
            <a:r>
              <a:rPr lang="en-US" sz="2400" dirty="0" err="1"/>
              <a:t>edukasi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endParaRPr lang="en-US" sz="2400" dirty="0"/>
          </a:p>
          <a:p>
            <a:pPr marL="457189" indent="-457189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11" name="Picture 10" descr="A hand holding a cell phone&#10;&#10;Description generated with very high confidence">
            <a:extLst>
              <a:ext uri="{FF2B5EF4-FFF2-40B4-BE49-F238E27FC236}">
                <a16:creationId xmlns:a16="http://schemas.microsoft.com/office/drawing/2014/main" id="{D11AFA79-6744-47DC-8CF5-3CADAB8F2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3947124"/>
            <a:ext cx="3604100" cy="2404243"/>
          </a:xfrm>
          <a:prstGeom prst="rect">
            <a:avLst/>
          </a:prstGeom>
        </p:spPr>
      </p:pic>
      <p:pic>
        <p:nvPicPr>
          <p:cNvPr id="13" name="Picture 12" descr="A person holding a sign&#10;&#10;Description generated with very high confidence">
            <a:extLst>
              <a:ext uri="{FF2B5EF4-FFF2-40B4-BE49-F238E27FC236}">
                <a16:creationId xmlns:a16="http://schemas.microsoft.com/office/drawing/2014/main" id="{623151B0-FCEB-4C29-9F86-75AB1B551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75" y="3972091"/>
            <a:ext cx="4151459" cy="2339101"/>
          </a:xfrm>
          <a:prstGeom prst="rect">
            <a:avLst/>
          </a:prstGeom>
        </p:spPr>
      </p:pic>
      <p:pic>
        <p:nvPicPr>
          <p:cNvPr id="15" name="Picture 14" descr="A picture containing grass, indoor, animal, mammal&#10;&#10;Description generated with very high confidence">
            <a:extLst>
              <a:ext uri="{FF2B5EF4-FFF2-40B4-BE49-F238E27FC236}">
                <a16:creationId xmlns:a16="http://schemas.microsoft.com/office/drawing/2014/main" id="{EE9A4EBB-948B-4A9A-BAD3-B16CEF9C5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3772944"/>
            <a:ext cx="2854593" cy="26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0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6B54-7319-4E63-B25E-A260A98D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Mengelola Isu Strategi Bisnis Digital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26C1-59AE-4E0C-A4BE-A5CABD4E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How does digital business strategy differ from traditional business strategy?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How should we integrate digital business strategy with existing business and information systems strategy?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How should we evaluate our investment priorities and returns from digital business?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83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11EC3-DE43-439F-8260-925C842AD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Aplikas</a:t>
            </a:r>
            <a:r>
              <a:rPr lang="en-US" dirty="0"/>
              <a:t> 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C841A-9841-41ED-AEED-F55EABE02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Mendunia Berkat Teknologi Augmented Reality">
            <a:hlinkClick r:id="" action="ppaction://media"/>
            <a:extLst>
              <a:ext uri="{FF2B5EF4-FFF2-40B4-BE49-F238E27FC236}">
                <a16:creationId xmlns:a16="http://schemas.microsoft.com/office/drawing/2014/main" id="{182B2BF3-DC14-49B5-B7D6-89AEEEA31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5432" y="932723"/>
            <a:ext cx="1024113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81BEA-A716-4ACF-B9F5-875E9A5EE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A1536B-3587-4E67-8935-F471E3C79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64845D-66BD-4FC4-9F8C-A366E5290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64638"/>
            <a:ext cx="7521199" cy="3681705"/>
          </a:xfrm>
          <a:prstGeom prst="rect">
            <a:avLst/>
          </a:prstGeom>
        </p:spPr>
      </p:pic>
      <p:pic>
        <p:nvPicPr>
          <p:cNvPr id="6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DC39C83-BDFA-49E6-AD5B-000A5CA60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3" y="3044957"/>
            <a:ext cx="7013016" cy="34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E896B-7259-4111-95B3-3A2B5F806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Isu</a:t>
            </a:r>
            <a:r>
              <a:rPr lang="en-US" dirty="0"/>
              <a:t> Augmented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8BDA8-3E06-4D90-B3B8-36C77B4E6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A1B19-CB65-41F7-B7D9-F4F1EF5C3A55}"/>
              </a:ext>
            </a:extLst>
          </p:cNvPr>
          <p:cNvSpPr txBox="1"/>
          <p:nvPr/>
        </p:nvSpPr>
        <p:spPr>
          <a:xfrm>
            <a:off x="2639617" y="1892829"/>
            <a:ext cx="6879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/>
              <a:t>Batasan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terlarang</a:t>
            </a:r>
            <a:r>
              <a:rPr lang="en-US" sz="2400" dirty="0"/>
              <a:t>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waspada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Privasi</a:t>
            </a:r>
            <a:r>
              <a:rPr lang="en-US" sz="2400" dirty="0"/>
              <a:t>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larut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dunia </a:t>
            </a:r>
            <a:r>
              <a:rPr lang="en-US" sz="2400" dirty="0" err="1"/>
              <a:t>maya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539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B564D-15EB-421D-9E32-9A0A2CEBF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Blockchain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54E51-8C32-490F-83B4-3F2D4093E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2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3E317-DCA1-42E2-8935-60572E5D7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A0036-81B9-41FC-8431-8DA9C567C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B6225-805B-48FA-A813-A9DA27D1939E}"/>
              </a:ext>
            </a:extLst>
          </p:cNvPr>
          <p:cNvSpPr/>
          <p:nvPr/>
        </p:nvSpPr>
        <p:spPr>
          <a:xfrm>
            <a:off x="2313779" y="1604798"/>
            <a:ext cx="9254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Signika Negative"/>
              </a:rPr>
              <a:t>Blockchain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adalah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sistem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pencatatan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atau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database yang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tersebar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luas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di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jaringan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atau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disebut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juga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dengan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istilah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 </a:t>
            </a:r>
            <a:r>
              <a:rPr lang="en-US" sz="2400" i="1" dirty="0">
                <a:solidFill>
                  <a:srgbClr val="333333"/>
                </a:solidFill>
                <a:latin typeface="Signika Negative"/>
              </a:rPr>
              <a:t>distributed ledger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.</a:t>
            </a:r>
            <a:endParaRPr lang="en-US" sz="2400" dirty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6F5298-0A60-4A65-9C8E-D341FD876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93" y="2852936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82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B5DBA-41C9-43DC-95E9-D6F9981C0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Tradisional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048DE-4086-465F-9233-0C2C9EDD8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2614472-EEF5-4E76-8841-4B0741EF3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4106857"/>
            <a:ext cx="8928992" cy="2271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B5A05-3FE6-4718-B783-502F5368F040}"/>
              </a:ext>
            </a:extLst>
          </p:cNvPr>
          <p:cNvSpPr txBox="1"/>
          <p:nvPr/>
        </p:nvSpPr>
        <p:spPr>
          <a:xfrm>
            <a:off x="2447595" y="1615178"/>
            <a:ext cx="556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jejak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.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8B72B50-4452-4B8A-92FB-E081181F3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0" y="1525369"/>
            <a:ext cx="3946036" cy="23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78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C0A042-9FAD-4486-A1AC-52507C0E0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Blockchain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D644E-DFD1-48E0-90B7-0F9AF1EDC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lock, object&#10;&#10;Description generated with very high confidence">
            <a:extLst>
              <a:ext uri="{FF2B5EF4-FFF2-40B4-BE49-F238E27FC236}">
                <a16:creationId xmlns:a16="http://schemas.microsoft.com/office/drawing/2014/main" id="{F0A64CA7-8A1A-4B96-8BC4-D8D6E8578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59" y="2571364"/>
            <a:ext cx="7673287" cy="39901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E4CEED-6505-4CAB-8D12-7EB86E349A59}"/>
              </a:ext>
            </a:extLst>
          </p:cNvPr>
          <p:cNvSpPr/>
          <p:nvPr/>
        </p:nvSpPr>
        <p:spPr>
          <a:xfrm>
            <a:off x="2351584" y="1429809"/>
            <a:ext cx="8736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catatan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transaksi-transaksi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yang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sudah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terjadi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disimpan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oleh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banyak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komputer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yang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tersebar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di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jaringan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itu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ignika Negative"/>
              </a:rPr>
              <a:t>sendiri</a:t>
            </a:r>
            <a:r>
              <a:rPr lang="en-US" sz="2400" dirty="0">
                <a:solidFill>
                  <a:srgbClr val="333333"/>
                </a:solidFill>
                <a:latin typeface="Signika Negative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67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ED330-3EE7-46AC-8B59-D459A9CE0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Blockchain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11625-1448-41F5-84CB-14EA3BB92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Apa itu blockchain? Penjelasan Konsep Teknologi Blockchain untuk Pemula - Friends with Blockchain">
            <a:hlinkClick r:id="" action="ppaction://media"/>
            <a:extLst>
              <a:ext uri="{FF2B5EF4-FFF2-40B4-BE49-F238E27FC236}">
                <a16:creationId xmlns:a16="http://schemas.microsoft.com/office/drawing/2014/main" id="{C20D30B1-EDC1-4DE2-B2E1-080E1B306D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2350" y="932723"/>
            <a:ext cx="10027300" cy="56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B89F9-07D4-46A2-BDE2-3D218562A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Blockchain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D6473-0AFB-4E6B-848B-A8D5A107E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316F2-8C3E-45FB-8579-2266AB664265}"/>
              </a:ext>
            </a:extLst>
          </p:cNvPr>
          <p:cNvSpPr txBox="1"/>
          <p:nvPr/>
        </p:nvSpPr>
        <p:spPr>
          <a:xfrm>
            <a:off x="2447595" y="1796819"/>
            <a:ext cx="44326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Pembayaran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Mengawasi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pasokan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Loyalti</a:t>
            </a:r>
            <a:r>
              <a:rPr lang="en-US" sz="2400" dirty="0"/>
              <a:t> reward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Digital voting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Regulasi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Pencatatan</a:t>
            </a:r>
            <a:r>
              <a:rPr lang="en-US" sz="2400" dirty="0"/>
              <a:t> data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Keamanan</a:t>
            </a:r>
            <a:r>
              <a:rPr lang="en-US" sz="2400" dirty="0"/>
              <a:t> personal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Melacak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</a:p>
          <a:p>
            <a:pPr marL="457189" indent="-457189">
              <a:buFont typeface="+mj-lt"/>
              <a:buAutoNum type="arabicPeriod"/>
            </a:pPr>
            <a:endParaRPr lang="en-US" sz="2400" dirty="0"/>
          </a:p>
          <a:p>
            <a:pPr marL="457189" indent="-457189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235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78DC3-6741-49ED-83B2-A0F356027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Blockchain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50EF7-EEEE-49B3-9F0F-F8384F12D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Peran Blockchain Terhadap Perbankan">
            <a:hlinkClick r:id="" action="ppaction://media"/>
            <a:extLst>
              <a:ext uri="{FF2B5EF4-FFF2-40B4-BE49-F238E27FC236}">
                <a16:creationId xmlns:a16="http://schemas.microsoft.com/office/drawing/2014/main" id="{B3B7FB90-D025-4315-AA73-D75DC7A1EB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9617" y="1021247"/>
            <a:ext cx="10252767" cy="57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A073-434D-4933-969C-A7652857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Michael </a:t>
            </a:r>
            <a:r>
              <a:rPr lang="id-ID" dirty="0" err="1"/>
              <a:t>Porter</a:t>
            </a:r>
            <a:r>
              <a:rPr lang="id-ID" dirty="0"/>
              <a:t> berkata...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C91A-A24D-4385-8954-3F4145D8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The key question is not whether to deploy Internet technology </a:t>
            </a:r>
            <a:r>
              <a:rPr lang="tr-TR" altLang="tr-T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companies have no choice if they want to stay competitive – but how to deploy it.’</a:t>
            </a:r>
            <a:endParaRPr lang="id-ID" altLang="tr-TR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ClrTx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Porter, M. (2001) Strategy and the Internet, </a:t>
            </a:r>
          </a:p>
          <a:p>
            <a:pPr algn="r" eaLnBrk="1" hangingPunct="1">
              <a:buClrTx/>
              <a:buFontTx/>
              <a:buNone/>
            </a:pPr>
            <a:r>
              <a:rPr lang="tr-TR" altLang="tr-TR" i="1" dirty="0">
                <a:solidFill>
                  <a:srgbClr val="000000"/>
                </a:solidFill>
                <a:latin typeface="Arial" panose="020B0604020202020204" pitchFamily="34" charset="0"/>
              </a:rPr>
              <a:t>Harvard Business Review,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 March 2001, 62</a:t>
            </a: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43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45719-E850-4293-A761-C1177FC2C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Bappenas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4EFAC-0CC1-4C60-BB99-A71814766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Bappenas Dukung Penggunaan Blockchain">
            <a:hlinkClick r:id="" action="ppaction://media"/>
            <a:extLst>
              <a:ext uri="{FF2B5EF4-FFF2-40B4-BE49-F238E27FC236}">
                <a16:creationId xmlns:a16="http://schemas.microsoft.com/office/drawing/2014/main" id="{FB5E1389-FD0C-445F-9FFB-C42C9C498D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5487" y="932723"/>
            <a:ext cx="9721027" cy="54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1684F4-2995-41E0-871C-EC752E1E1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Kadin Indonesia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AFC8-DA3A-4796-B860-DCF9E956B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Blockchain Makin Mendunia, Kadin: Indonesia Harus Siap-Siap">
            <a:hlinkClick r:id="" action="ppaction://media"/>
            <a:extLst>
              <a:ext uri="{FF2B5EF4-FFF2-40B4-BE49-F238E27FC236}">
                <a16:creationId xmlns:a16="http://schemas.microsoft.com/office/drawing/2014/main" id="{276544C0-2D63-449E-AF16-AE74864E81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2262" y="929409"/>
            <a:ext cx="10027477" cy="56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DC80-27C7-4D6C-A1B8-8093D112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A4BD-1C43-4B2D-96DA-A0FE3CA5D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57B1-F7C7-4C99-B622-31FC00EA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Strategi...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5C42-8571-439B-B985-3A54672D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What is strategy?</a:t>
            </a:r>
          </a:p>
          <a:p>
            <a:pPr lvl="1" eaLnBrk="1" hangingPunct="1"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  <a:t>‘Defines how we will meet our objectives’</a:t>
            </a:r>
          </a:p>
          <a:p>
            <a:pPr lvl="1" eaLnBrk="1" hangingPunct="1"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  <a:t>‘Sets allocation of resources to meet goals’</a:t>
            </a:r>
          </a:p>
          <a:p>
            <a:pPr lvl="1" eaLnBrk="1" hangingPunct="1"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  <a:t>‘Selects preferred strategic option to </a:t>
            </a:r>
            <a:b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  <a:t>compete within a market’</a:t>
            </a:r>
          </a:p>
          <a:p>
            <a:pPr lvl="1" eaLnBrk="1" hangingPunct="1"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  <a:t>‘Provides a long-term plan for the development </a:t>
            </a:r>
            <a:b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tr-TR" altLang="tr-TR" sz="2600" dirty="0">
                <a:solidFill>
                  <a:srgbClr val="000000"/>
                </a:solidFill>
                <a:latin typeface="Arial" panose="020B0604020202020204" pitchFamily="34" charset="0"/>
              </a:rPr>
              <a:t>of the organisation’.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6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AA6D-09AD-4405-AE21-E408478E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2400" dirty="0">
                <a:latin typeface="Arial" panose="020B0604020202020204" pitchFamily="34" charset="0"/>
                <a:cs typeface="Microsoft Sans Serif" panose="020B0604020202020204" pitchFamily="34" charset="0"/>
              </a:rPr>
              <a:t>Figure 5.1 </a:t>
            </a:r>
            <a:r>
              <a:rPr lang="tr-TR" altLang="tr-TR" sz="3600" dirty="0">
                <a:latin typeface="Arial" panose="020B0604020202020204" pitchFamily="34" charset="0"/>
                <a:cs typeface="Microsoft Sans Serif" panose="020B0604020202020204" pitchFamily="34" charset="0"/>
              </a:rPr>
              <a:t> Different forms of organisational strategy</a:t>
            </a:r>
            <a:br>
              <a:rPr lang="tr-TR" altLang="tr-TR" sz="3600" dirty="0">
                <a:latin typeface="Arial" panose="020B0604020202020204" pitchFamily="34" charset="0"/>
                <a:cs typeface="Microsoft Sans Serif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9BD9FA-C654-4B1B-99B7-55E5DFE3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" y="2265087"/>
            <a:ext cx="8382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90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0F31-D8D7-4923-BAF9-F97648D6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yang terjadi jika tidak ada strategi bisnis digital?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AD34-49F5-4BEA-8CCD-8E955998D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Missed opportunities for additional sales on the sell-side and more efficient purchasing on the buy-side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Fall-behind competitors in delivering online services – may become difficult to catch-up, </a:t>
            </a:r>
            <a:b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for example, Tesco, Dell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Poor customer experience from poorly integrated channels.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8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6EFE-1A73-4A9C-A5F5-3D30C80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yang terjadi jika Strategi Bisnis Digital tidak secara jelas disusun?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6EEE2-0564-4F0D-963F-74CCF28D3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Missed opportunities from lack of evaluation of opportunities or insuficient resourcing of digital business initiatives.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Inappropriate direction digital business strategy, e.g. poorly defined objectives. 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Limited integration of digital business at a technical level, resulting in silos of information in different systems.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Resource wastage through duplication of digital business development in different functions and limited sharing of best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1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F65F-71C2-46D9-826A-84072EAB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Kanal Strategi Bisnis Digital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FCB9411-924F-4C3E-A7E5-38242706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84" y="1972227"/>
            <a:ext cx="8278812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9888" indent="-366713"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1pPr>
            <a:lvl2pPr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2pPr>
            <a:lvl3pPr marL="1000125" indent="-255588"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3pPr>
            <a:lvl4pPr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4pPr>
            <a:lvl5pPr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S PGothic" pitchFamily="32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tr-TR" altLang="tr-TR" sz="2800" dirty="0">
                <a:solidFill>
                  <a:srgbClr val="000000"/>
                </a:solidFill>
                <a:latin typeface="Arial" charset="0"/>
              </a:rPr>
              <a:t>Examples: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  <a:defRPr/>
            </a:pPr>
            <a:r>
              <a:rPr lang="tr-TR" altLang="tr-TR" sz="2800" dirty="0">
                <a:solidFill>
                  <a:srgbClr val="000000"/>
                </a:solidFill>
                <a:latin typeface="Arial" charset="0"/>
              </a:rPr>
              <a:t>Mobile commerce strategy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  <a:defRPr/>
            </a:pPr>
            <a:r>
              <a:rPr lang="tr-TR" altLang="tr-TR" sz="2800" dirty="0">
                <a:solidFill>
                  <a:srgbClr val="000000"/>
                </a:solidFill>
                <a:latin typeface="Arial" charset="0"/>
              </a:rPr>
              <a:t>Social media strategy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  <a:defRPr/>
            </a:pPr>
            <a:r>
              <a:rPr lang="tr-TR" altLang="tr-TR" sz="2800" dirty="0">
                <a:solidFill>
                  <a:srgbClr val="000000"/>
                </a:solidFill>
                <a:latin typeface="Arial" charset="0"/>
              </a:rPr>
              <a:t>Social CRM strategy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  <a:defRPr/>
            </a:pPr>
            <a:r>
              <a:rPr lang="tr-TR" altLang="tr-TR" sz="2800" dirty="0">
                <a:solidFill>
                  <a:srgbClr val="000000"/>
                </a:solidFill>
                <a:latin typeface="Arial" charset="0"/>
              </a:rPr>
              <a:t>Supply chain or ERP strategy</a:t>
            </a:r>
          </a:p>
          <a:p>
            <a:pPr marL="1001713" lvl="2" indent="-254000">
              <a:spcBef>
                <a:spcPts val="600"/>
              </a:spcBef>
              <a:buClrTx/>
              <a:buFontTx/>
              <a:buNone/>
              <a:defRPr/>
            </a:pPr>
            <a:endParaRPr lang="tr-TR" altLang="tr-TR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39CE4C5-A452-48FB-8D22-0DDDC59A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4" y="4877634"/>
            <a:ext cx="8278812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9888" indent="-366713"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03300" indent="-252413"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9888" algn="l"/>
                <a:tab pos="827088" algn="l"/>
                <a:tab pos="1284288" algn="l"/>
                <a:tab pos="1741488" algn="l"/>
                <a:tab pos="2198688" algn="l"/>
                <a:tab pos="2655888" algn="l"/>
                <a:tab pos="3113088" algn="l"/>
                <a:tab pos="3570288" algn="l"/>
                <a:tab pos="4027488" algn="l"/>
                <a:tab pos="4484688" algn="l"/>
                <a:tab pos="4941888" algn="l"/>
                <a:tab pos="5399088" algn="l"/>
                <a:tab pos="5856288" algn="l"/>
                <a:tab pos="6313488" algn="l"/>
                <a:tab pos="6770688" algn="l"/>
                <a:tab pos="7227888" algn="l"/>
                <a:tab pos="7685088" algn="l"/>
                <a:tab pos="8142288" algn="l"/>
                <a:tab pos="8599488" algn="l"/>
                <a:tab pos="9056688" algn="l"/>
                <a:tab pos="95138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tr-TR" altLang="tr-T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Multichannel Digital Business Strategy:</a:t>
            </a:r>
          </a:p>
          <a:p>
            <a:pPr lvl="2">
              <a:spcBef>
                <a:spcPts val="600"/>
              </a:spcBef>
              <a:buClrTx/>
              <a:buFontTx/>
              <a:buNone/>
            </a:pPr>
            <a:r>
              <a:rPr lang="tr-TR" alt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How electronic channels are used in</a:t>
            </a:r>
          </a:p>
          <a:p>
            <a:pPr lvl="2">
              <a:spcBef>
                <a:spcPts val="600"/>
              </a:spcBef>
              <a:buClrTx/>
              <a:buFontTx/>
              <a:buNone/>
            </a:pPr>
            <a:r>
              <a:rPr lang="tr-TR" alt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conjuction with other channels?</a:t>
            </a:r>
          </a:p>
          <a:p>
            <a:pPr lvl="2">
              <a:spcBef>
                <a:spcPts val="600"/>
              </a:spcBef>
              <a:buClrTx/>
              <a:buFontTx/>
              <a:buNone/>
            </a:pPr>
            <a:endParaRPr lang="tr-TR" altLang="tr-TR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1523</TotalTime>
  <Words>1449</Words>
  <Application>Microsoft Office PowerPoint</Application>
  <PresentationFormat>Widescreen</PresentationFormat>
  <Paragraphs>185</Paragraphs>
  <Slides>42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Open Sans</vt:lpstr>
      <vt:lpstr>Signika Negative</vt:lpstr>
      <vt:lpstr>Trebuchet MS</vt:lpstr>
      <vt:lpstr>Wingdings</vt:lpstr>
      <vt:lpstr>Berlin</vt:lpstr>
      <vt:lpstr> Strategi Bisnis Digital</vt:lpstr>
      <vt:lpstr>Outline Materi</vt:lpstr>
      <vt:lpstr>Mengelola Isu Strategi Bisnis Digital</vt:lpstr>
      <vt:lpstr>Michael Porter berkata...</vt:lpstr>
      <vt:lpstr>Definisi Strategi...</vt:lpstr>
      <vt:lpstr>Figure 5.1  Different forms of organisational strategy </vt:lpstr>
      <vt:lpstr>Apa yang terjadi jika tidak ada strategi bisnis digital?</vt:lpstr>
      <vt:lpstr>Apa yang terjadi jika Strategi Bisnis Digital tidak secara jelas disusun?</vt:lpstr>
      <vt:lpstr>Kanal Strategi Bisnis Digital</vt:lpstr>
      <vt:lpstr>Strategi E-commerce (sell-side) </vt:lpstr>
      <vt:lpstr>Strategi Buy Side</vt:lpstr>
      <vt:lpstr>Contoh Kasus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Bisnis Digital</dc:title>
  <dc:creator>Dina Fitria</dc:creator>
  <cp:lastModifiedBy>Dina Fitria</cp:lastModifiedBy>
  <cp:revision>2</cp:revision>
  <dcterms:created xsi:type="dcterms:W3CDTF">2022-02-14T11:19:59Z</dcterms:created>
  <dcterms:modified xsi:type="dcterms:W3CDTF">2022-09-07T06:35:24Z</dcterms:modified>
</cp:coreProperties>
</file>